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6" r:id="rId10"/>
    <p:sldId id="267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2" d="100"/>
          <a:sy n="122" d="100"/>
        </p:scale>
        <p:origin x="64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1514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8932C4-F6DD-B572-829B-3856B91BC2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483921-368D-13D2-2336-2ABF7FA9E0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5BD50A-FAA0-187C-25D6-EFD0F88259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51C2C9-D763-DCAB-46BF-1688DDCB610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887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hyperlink" Target="http://www.caiofabiomartins.org/" TargetMode="External"/><Relationship Id="rId4" Type="http://schemas.openxmlformats.org/officeDocument/2006/relationships/hyperlink" Target="mailto:contato@caiofabiomartins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931920" cy="6858000"/>
          </a:xfrm>
          <a:prstGeom prst="rect">
            <a:avLst/>
          </a:prstGeom>
          <a:solidFill>
            <a:srgbClr val="1B5E48"/>
          </a:solidFill>
          <a:ln/>
        </p:spPr>
        <p:txBody>
          <a:bodyPr/>
          <a:lstStyle/>
          <a:p>
            <a:endParaRPr lang="pt-PT"/>
          </a:p>
        </p:txBody>
      </p:sp>
      <p:pic>
        <p:nvPicPr>
          <p:cNvPr id="3" name="Image 0" descr="/home/claude/work/logo_gt_transpar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0160" y="640080"/>
            <a:ext cx="1371600" cy="171536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65760" y="2377440"/>
            <a:ext cx="320040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 Congresso Internacional de
Gestalt-terapia
IV Congresso Mineiro de Gestalt-terapia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365760" y="4491225"/>
            <a:ext cx="320040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400" b="1" i="1" dirty="0">
                <a:solidFill>
                  <a:srgbClr val="E7C9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"Entre Presenças e Ausências: Perspectivas Clínicas na Contemporaneidade</a:t>
            </a:r>
            <a:r>
              <a:rPr lang="en-US" sz="1200" i="1" dirty="0">
                <a:solidFill>
                  <a:srgbClr val="E7C9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365760" y="5806440"/>
            <a:ext cx="3200400" cy="6858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150" dirty="0">
                <a:solidFill>
                  <a:srgbClr val="CFE3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 set. a 2 out. 2026</a:t>
            </a:r>
            <a:endParaRPr lang="en-US" sz="1150" dirty="0"/>
          </a:p>
          <a:p>
            <a:pPr marL="0" indent="0" algn="ctr">
              <a:lnSpc>
                <a:spcPct val="130000"/>
              </a:lnSpc>
              <a:buNone/>
            </a:pPr>
            <a:r>
              <a:rPr lang="en-US" sz="1150" dirty="0">
                <a:solidFill>
                  <a:srgbClr val="CFE3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UFMG • Belo Horizonte - MG</a:t>
            </a:r>
            <a:endParaRPr lang="en-US" sz="1150" dirty="0"/>
          </a:p>
        </p:txBody>
      </p:sp>
      <p:sp>
        <p:nvSpPr>
          <p:cNvPr id="7" name="Text 4"/>
          <p:cNvSpPr/>
          <p:nvPr/>
        </p:nvSpPr>
        <p:spPr>
          <a:xfrm>
            <a:off x="4572000" y="1828800"/>
            <a:ext cx="7116775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sz="2500" b="1" i="0" dirty="0" err="1">
                <a:solidFill>
                  <a:srgbClr val="0F4F3D"/>
                </a:solidFill>
                <a:latin typeface="Georgia"/>
              </a:rPr>
              <a:t>Sentido</a:t>
            </a:r>
            <a:r>
              <a:rPr sz="2500" b="1" i="0" dirty="0">
                <a:solidFill>
                  <a:srgbClr val="0F4F3D"/>
                </a:solidFill>
                <a:latin typeface="Georgia"/>
              </a:rPr>
              <a:t>, </a:t>
            </a:r>
            <a:r>
              <a:rPr sz="2500" b="1" i="0" dirty="0" err="1">
                <a:solidFill>
                  <a:srgbClr val="0F4F3D"/>
                </a:solidFill>
                <a:latin typeface="Georgia"/>
              </a:rPr>
              <a:t>sofrimento</a:t>
            </a:r>
            <a:r>
              <a:rPr sz="2500" b="1" i="0" dirty="0">
                <a:solidFill>
                  <a:srgbClr val="0F4F3D"/>
                </a:solidFill>
                <a:latin typeface="Georgia"/>
              </a:rPr>
              <a:t> e </a:t>
            </a:r>
            <a:r>
              <a:rPr sz="2500" b="1" i="0" dirty="0" err="1">
                <a:solidFill>
                  <a:srgbClr val="0F4F3D"/>
                </a:solidFill>
                <a:latin typeface="Georgia"/>
              </a:rPr>
              <a:t>responsabilidade</a:t>
            </a:r>
            <a:r>
              <a:rPr sz="2500" b="1" i="0" dirty="0">
                <a:solidFill>
                  <a:srgbClr val="0F4F3D"/>
                </a:solidFill>
                <a:latin typeface="Georgia"/>
              </a:rPr>
              <a:t>:
</a:t>
            </a:r>
            <a:r>
              <a:rPr sz="2500" b="1" i="0" dirty="0" err="1">
                <a:solidFill>
                  <a:srgbClr val="0F4F3D"/>
                </a:solidFill>
                <a:latin typeface="Georgia"/>
              </a:rPr>
              <a:t>aproximações</a:t>
            </a:r>
            <a:r>
              <a:rPr sz="2500" b="1" i="0" dirty="0">
                <a:solidFill>
                  <a:srgbClr val="0F4F3D"/>
                </a:solidFill>
                <a:latin typeface="Georgia"/>
              </a:rPr>
              <a:t> entre Viktor Frankl e a </a:t>
            </a:r>
            <a:r>
              <a:rPr sz="2500" b="1" i="0" dirty="0" err="1">
                <a:solidFill>
                  <a:srgbClr val="0F4F3D"/>
                </a:solidFill>
                <a:latin typeface="Georgia"/>
              </a:rPr>
              <a:t>perspectiva</a:t>
            </a:r>
            <a:r>
              <a:rPr sz="2500" b="1" i="0" dirty="0">
                <a:solidFill>
                  <a:srgbClr val="0F4F3D"/>
                </a:solidFill>
                <a:latin typeface="Georgia"/>
              </a:rPr>
              <a:t>
</a:t>
            </a:r>
            <a:r>
              <a:rPr sz="2500" b="1" i="0" dirty="0" err="1">
                <a:solidFill>
                  <a:srgbClr val="0F4F3D"/>
                </a:solidFill>
                <a:latin typeface="Georgia"/>
              </a:rPr>
              <a:t>fenomenológico-existencial</a:t>
            </a:r>
            <a:r>
              <a:rPr sz="2500" b="1" i="0" dirty="0">
                <a:solidFill>
                  <a:srgbClr val="0F4F3D"/>
                </a:solidFill>
                <a:latin typeface="Georgia"/>
              </a:rPr>
              <a:t> no </a:t>
            </a:r>
            <a:r>
              <a:rPr sz="2500" b="1" i="0" dirty="0" err="1">
                <a:solidFill>
                  <a:srgbClr val="0F4F3D"/>
                </a:solidFill>
                <a:latin typeface="Georgia"/>
              </a:rPr>
              <a:t>contexto</a:t>
            </a:r>
            <a:r>
              <a:rPr sz="2500" b="1" i="0" dirty="0">
                <a:solidFill>
                  <a:srgbClr val="0F4F3D"/>
                </a:solidFill>
                <a:latin typeface="Georgia"/>
              </a:rPr>
              <a:t> do </a:t>
            </a:r>
            <a:r>
              <a:rPr sz="2500" b="1" i="0" dirty="0" err="1">
                <a:solidFill>
                  <a:srgbClr val="0F4F3D"/>
                </a:solidFill>
                <a:latin typeface="Georgia"/>
              </a:rPr>
              <a:t>trabalho</a:t>
            </a:r>
            <a:r>
              <a:rPr sz="2500" b="1" i="0" dirty="0">
                <a:solidFill>
                  <a:srgbClr val="0F4F3D"/>
                </a:solidFill>
                <a:latin typeface="Georgia"/>
              </a:rPr>
              <a:t> </a:t>
            </a:r>
            <a:r>
              <a:rPr sz="2500" b="1" i="0" dirty="0" err="1">
                <a:solidFill>
                  <a:srgbClr val="0F4F3D"/>
                </a:solidFill>
                <a:latin typeface="Georgia"/>
              </a:rPr>
              <a:t>contemporâneo</a:t>
            </a:r>
            <a:endParaRPr lang="en-US" sz="3000" dirty="0"/>
          </a:p>
        </p:txBody>
      </p:sp>
      <p:sp>
        <p:nvSpPr>
          <p:cNvPr id="8" name="Text 5"/>
          <p:cNvSpPr/>
          <p:nvPr/>
        </p:nvSpPr>
        <p:spPr>
          <a:xfrm>
            <a:off x="4572000" y="3566161"/>
            <a:ext cx="711677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sz="1600" b="0" i="1" dirty="0" err="1">
                <a:solidFill>
                  <a:srgbClr val="3A3A3A"/>
                </a:solidFill>
                <a:latin typeface="Calibri"/>
              </a:rPr>
              <a:t>Estudo</a:t>
            </a:r>
            <a:r>
              <a:rPr sz="1600" b="0" i="1" dirty="0">
                <a:solidFill>
                  <a:srgbClr val="3A3A3A"/>
                </a:solidFill>
                <a:latin typeface="Calibri"/>
              </a:rPr>
              <a:t> </a:t>
            </a:r>
            <a:r>
              <a:rPr sz="1600" b="0" i="1" dirty="0" err="1">
                <a:solidFill>
                  <a:srgbClr val="3A3A3A"/>
                </a:solidFill>
                <a:latin typeface="Calibri"/>
              </a:rPr>
              <a:t>Teórico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4572000" y="3931920"/>
            <a:ext cx="7116775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sz="1500" b="1" dirty="0">
                <a:solidFill>
                  <a:srgbClr val="3A3A3A"/>
                </a:solidFill>
                <a:latin typeface="Calibri"/>
              </a:rPr>
              <a:t>Me. Caio Fábio de Souza Martins</a:t>
            </a:r>
            <a:r>
              <a:rPr lang="pt-BR" sz="1500" b="1" dirty="0">
                <a:solidFill>
                  <a:srgbClr val="3A3A3A"/>
                </a:solidFill>
                <a:latin typeface="Calibri"/>
              </a:rPr>
              <a:t> (Doutorando – Psicologia)</a:t>
            </a:r>
            <a:endParaRPr lang="en-US" sz="1500" dirty="0"/>
          </a:p>
          <a:p>
            <a:pPr algn="l">
              <a:lnSpc>
                <a:spcPct val="125000"/>
              </a:lnSpc>
            </a:pPr>
            <a:r>
              <a:rPr sz="1500" b="0" dirty="0">
                <a:solidFill>
                  <a:srgbClr val="3A3A3A"/>
                </a:solidFill>
                <a:latin typeface="Calibri"/>
              </a:rPr>
              <a:t>IPOG • PUC Goiás</a:t>
            </a:r>
          </a:p>
          <a:p>
            <a:pPr algn="l">
              <a:lnSpc>
                <a:spcPct val="125000"/>
              </a:lnSpc>
            </a:pPr>
            <a:r>
              <a:rPr sz="1500" b="0" dirty="0" err="1">
                <a:solidFill>
                  <a:srgbClr val="3A3A3A"/>
                </a:solidFill>
                <a:latin typeface="Calibri"/>
              </a:rPr>
              <a:t>Fenomenologia</a:t>
            </a:r>
            <a:r>
              <a:rPr sz="1500" b="0" dirty="0">
                <a:solidFill>
                  <a:srgbClr val="3A3A3A"/>
                </a:solidFill>
                <a:latin typeface="Calibri"/>
              </a:rPr>
              <a:t>, </a:t>
            </a:r>
            <a:r>
              <a:rPr sz="1500" b="0" dirty="0" err="1">
                <a:solidFill>
                  <a:srgbClr val="3A3A3A"/>
                </a:solidFill>
                <a:latin typeface="Calibri"/>
              </a:rPr>
              <a:t>Trabalho</a:t>
            </a:r>
            <a:r>
              <a:rPr sz="1500" b="0" dirty="0">
                <a:solidFill>
                  <a:srgbClr val="3A3A3A"/>
                </a:solidFill>
                <a:latin typeface="Calibri"/>
              </a:rPr>
              <a:t> e </a:t>
            </a:r>
            <a:r>
              <a:rPr sz="1500" b="0" dirty="0" err="1">
                <a:solidFill>
                  <a:srgbClr val="3A3A3A"/>
                </a:solidFill>
                <a:latin typeface="Calibri"/>
              </a:rPr>
              <a:t>Organizações</a:t>
            </a:r>
            <a:endParaRPr sz="1500" b="0" dirty="0">
              <a:solidFill>
                <a:srgbClr val="3A3A3A"/>
              </a:solidFill>
              <a:latin typeface="Calibri"/>
            </a:endParaRPr>
          </a:p>
        </p:txBody>
      </p:sp>
      <p:pic>
        <p:nvPicPr>
          <p:cNvPr id="10" name="Image 1" descr="/home/claude/work/logo_strip_v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5900868"/>
            <a:ext cx="3749040" cy="637092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7BC5A91E-9BF5-6F2B-1E20-5D016957CE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49028" y="6064469"/>
            <a:ext cx="1277212" cy="473491"/>
          </a:xfrm>
          <a:prstGeom prst="rect">
            <a:avLst/>
          </a:prstGeom>
        </p:spPr>
      </p:pic>
      <p:sp>
        <p:nvSpPr>
          <p:cNvPr id="13" name="Text 6">
            <a:extLst>
              <a:ext uri="{FF2B5EF4-FFF2-40B4-BE49-F238E27FC236}">
                <a16:creationId xmlns:a16="http://schemas.microsoft.com/office/drawing/2014/main" id="{FCD5B249-23C0-B6AC-2A57-9C59566E621C}"/>
              </a:ext>
            </a:extLst>
          </p:cNvPr>
          <p:cNvSpPr/>
          <p:nvPr/>
        </p:nvSpPr>
        <p:spPr>
          <a:xfrm>
            <a:off x="10685663" y="5671907"/>
            <a:ext cx="1292147" cy="2690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pt-BR" sz="1500" b="1" dirty="0">
                <a:solidFill>
                  <a:srgbClr val="3A3A3A"/>
                </a:solidFill>
                <a:latin typeface="Calibri"/>
              </a:rPr>
              <a:t>FOMENTO:</a:t>
            </a:r>
            <a:endParaRPr sz="1500" b="0" dirty="0">
              <a:solidFill>
                <a:srgbClr val="3A3A3A"/>
              </a:solidFill>
              <a:latin typeface="Calibri"/>
            </a:endParaRPr>
          </a:p>
        </p:txBody>
      </p:sp>
      <p:sp>
        <p:nvSpPr>
          <p:cNvPr id="14" name="Text 6">
            <a:extLst>
              <a:ext uri="{FF2B5EF4-FFF2-40B4-BE49-F238E27FC236}">
                <a16:creationId xmlns:a16="http://schemas.microsoft.com/office/drawing/2014/main" id="{410D20E5-2C39-AB17-B924-2F0163D47753}"/>
              </a:ext>
            </a:extLst>
          </p:cNvPr>
          <p:cNvSpPr/>
          <p:nvPr/>
        </p:nvSpPr>
        <p:spPr>
          <a:xfrm>
            <a:off x="10838063" y="5824307"/>
            <a:ext cx="1292147" cy="2690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25000"/>
              </a:lnSpc>
              <a:buNone/>
            </a:pPr>
            <a:endParaRPr sz="1500" b="0" dirty="0">
              <a:solidFill>
                <a:srgbClr val="3A3A3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063" y="0"/>
            <a:ext cx="1502228" cy="6858000"/>
          </a:xfrm>
          <a:prstGeom prst="rect">
            <a:avLst/>
          </a:prstGeom>
          <a:solidFill>
            <a:srgbClr val="1B5E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" y="457200"/>
            <a:ext cx="685800" cy="85768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7160" y="1772084"/>
            <a:ext cx="1097280" cy="1397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i="0">
                <a:solidFill>
                  <a:srgbClr val="CFE3DA"/>
                </a:solidFill>
                <a:latin typeface="Georgia"/>
              </a:rPr>
              <a:t>I Congresso Internacional de
Gestalt-terapia
IV Congresso
Mineiro de
Gestalt-terapia
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37360" y="502920"/>
            <a:ext cx="9951415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500" b="1" i="0">
                <a:solidFill>
                  <a:srgbClr val="0F4F3D"/>
                </a:solidFill>
                <a:latin typeface="Georgia"/>
              </a:rPr>
              <a:t>Contexto</a:t>
            </a:r>
          </a:p>
        </p:txBody>
      </p:sp>
      <p:sp>
        <p:nvSpPr>
          <p:cNvPr id="6" name="Rectangle 5"/>
          <p:cNvSpPr/>
          <p:nvPr/>
        </p:nvSpPr>
        <p:spPr>
          <a:xfrm>
            <a:off x="1737360" y="1371600"/>
            <a:ext cx="9951415" cy="3977640"/>
          </a:xfrm>
          <a:prstGeom prst="rect">
            <a:avLst/>
          </a:prstGeom>
          <a:solidFill>
            <a:srgbClr val="F7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057400" y="1371600"/>
            <a:ext cx="9311335" cy="3977640"/>
          </a:xfrm>
          <a:prstGeom prst="rect">
            <a:avLst/>
          </a:prstGeom>
          <a:noFill/>
        </p:spPr>
        <p:txBody>
          <a:bodyPr wrap="square" lIns="50800" tIns="25400" rIns="50800" bIns="25400" anchor="t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800">
                <a:solidFill>
                  <a:srgbClr val="3A3A3A"/>
                </a:solidFill>
                <a:latin typeface="Calibri"/>
              </a:rPr>
              <a:t>• As transformações do mundo do trabalho têm produzido impactos significativos na saúde mental dos trabalhadores.</a:t>
            </a:r>
          </a:p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800">
                <a:solidFill>
                  <a:srgbClr val="3A3A3A"/>
                </a:solidFill>
                <a:latin typeface="Calibri"/>
              </a:rPr>
              <a:t>• Entre os fenômenos destacados estão sofrimento psicológico, esgotamento emocional, perda de significado e dificuldades na construção de projetos existenciais.</a:t>
            </a:r>
          </a:p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800">
                <a:solidFill>
                  <a:srgbClr val="3A3A3A"/>
                </a:solidFill>
                <a:latin typeface="Calibri"/>
              </a:rPr>
              <a:t>• Esse cenário torna relevante compreender como diferentes referenciais teóricos interpretam essas experiências.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7360" y="5900868"/>
            <a:ext cx="3749040" cy="63709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6957" y="3626284"/>
            <a:ext cx="123444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900" b="1" i="1">
                <a:solidFill>
                  <a:srgbClr val="E7C99A"/>
                </a:solidFill>
                <a:latin typeface="Calibri"/>
              </a:rPr>
              <a:t>"Entre Presenças e Ausências: Perspectivas Clínicas na Contemporaneidade"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7CFA8DFA-288E-8BFD-DE1C-E718EC7F28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49028" y="6064469"/>
            <a:ext cx="1277212" cy="473491"/>
          </a:xfrm>
          <a:prstGeom prst="rect">
            <a:avLst/>
          </a:prstGeom>
        </p:spPr>
      </p:pic>
      <p:sp>
        <p:nvSpPr>
          <p:cNvPr id="11" name="Text 6">
            <a:extLst>
              <a:ext uri="{FF2B5EF4-FFF2-40B4-BE49-F238E27FC236}">
                <a16:creationId xmlns:a16="http://schemas.microsoft.com/office/drawing/2014/main" id="{AE4A6C67-B680-ADA2-B839-9302F5A93BBC}"/>
              </a:ext>
            </a:extLst>
          </p:cNvPr>
          <p:cNvSpPr/>
          <p:nvPr/>
        </p:nvSpPr>
        <p:spPr>
          <a:xfrm>
            <a:off x="10685663" y="5671907"/>
            <a:ext cx="1292147" cy="2690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pt-BR" sz="1500" b="1" dirty="0">
                <a:solidFill>
                  <a:srgbClr val="3A3A3A"/>
                </a:solidFill>
                <a:latin typeface="Calibri"/>
              </a:rPr>
              <a:t>FOMENTO:</a:t>
            </a:r>
            <a:endParaRPr sz="1500" b="0" dirty="0">
              <a:solidFill>
                <a:srgbClr val="3A3A3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063" y="0"/>
            <a:ext cx="1502228" cy="6858000"/>
          </a:xfrm>
          <a:prstGeom prst="rect">
            <a:avLst/>
          </a:prstGeom>
          <a:solidFill>
            <a:srgbClr val="1B5E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" y="457200"/>
            <a:ext cx="685800" cy="85768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7160" y="1772084"/>
            <a:ext cx="1097280" cy="1397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i="0">
                <a:solidFill>
                  <a:srgbClr val="CFE3DA"/>
                </a:solidFill>
                <a:latin typeface="Georgia"/>
              </a:rPr>
              <a:t>I Congresso Internacional de
Gestalt-terapia
IV Congresso
Mineiro de
Gestalt-terapia
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37360" y="502920"/>
            <a:ext cx="9951415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500" b="1" i="0">
                <a:solidFill>
                  <a:srgbClr val="0F4F3D"/>
                </a:solidFill>
                <a:latin typeface="Georgia"/>
              </a:rPr>
              <a:t>Objetivo e método</a:t>
            </a:r>
          </a:p>
        </p:txBody>
      </p:sp>
      <p:sp>
        <p:nvSpPr>
          <p:cNvPr id="6" name="Rectangle 5"/>
          <p:cNvSpPr/>
          <p:nvPr/>
        </p:nvSpPr>
        <p:spPr>
          <a:xfrm>
            <a:off x="1737360" y="1371600"/>
            <a:ext cx="9951415" cy="3977640"/>
          </a:xfrm>
          <a:prstGeom prst="rect">
            <a:avLst/>
          </a:prstGeom>
          <a:solidFill>
            <a:srgbClr val="F7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057400" y="1371600"/>
            <a:ext cx="9311335" cy="3977640"/>
          </a:xfrm>
          <a:prstGeom prst="rect">
            <a:avLst/>
          </a:prstGeom>
          <a:noFill/>
        </p:spPr>
        <p:txBody>
          <a:bodyPr wrap="square" lIns="50800" tIns="25400" rIns="50800" bIns="25400" anchor="t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800">
                <a:solidFill>
                  <a:srgbClr val="3A3A3A"/>
                </a:solidFill>
                <a:latin typeface="Calibri"/>
              </a:rPr>
              <a:t>• Objetivo: analisar as aproximações entre a Logoterapia e Análise Existencial e a perspectiva fenomenológico-existencial.</a:t>
            </a:r>
          </a:p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800">
                <a:solidFill>
                  <a:srgbClr val="3A3A3A"/>
                </a:solidFill>
                <a:latin typeface="Calibri"/>
              </a:rPr>
              <a:t>• Foco da análise: sentido, sofrimento e responsabilidade no contexto do trabalho contemporâneo.</a:t>
            </a:r>
          </a:p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800">
                <a:solidFill>
                  <a:srgbClr val="3A3A3A"/>
                </a:solidFill>
                <a:latin typeface="Calibri"/>
              </a:rPr>
              <a:t>• Método: estudo teórico desenvolvido por meio de revisão narrativa da literatura.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7360" y="5900868"/>
            <a:ext cx="3749040" cy="63709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6957" y="3626284"/>
            <a:ext cx="123444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900" b="1" i="1">
                <a:solidFill>
                  <a:srgbClr val="E7C99A"/>
                </a:solidFill>
                <a:latin typeface="Calibri"/>
              </a:rPr>
              <a:t>"Entre Presenças e Ausências: Perspectivas Clínicas na Contemporaneidade"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3A0EC20A-2677-2EBE-AAA6-5BA52BCE6C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49028" y="6064469"/>
            <a:ext cx="1277212" cy="473491"/>
          </a:xfrm>
          <a:prstGeom prst="rect">
            <a:avLst/>
          </a:prstGeom>
        </p:spPr>
      </p:pic>
      <p:sp>
        <p:nvSpPr>
          <p:cNvPr id="11" name="Text 6">
            <a:extLst>
              <a:ext uri="{FF2B5EF4-FFF2-40B4-BE49-F238E27FC236}">
                <a16:creationId xmlns:a16="http://schemas.microsoft.com/office/drawing/2014/main" id="{3E9C813E-9BE6-9981-F404-9EDBD57F6C11}"/>
              </a:ext>
            </a:extLst>
          </p:cNvPr>
          <p:cNvSpPr/>
          <p:nvPr/>
        </p:nvSpPr>
        <p:spPr>
          <a:xfrm>
            <a:off x="10685663" y="5671907"/>
            <a:ext cx="1292147" cy="2690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pt-BR" sz="1500" b="1" dirty="0">
                <a:solidFill>
                  <a:srgbClr val="3A3A3A"/>
                </a:solidFill>
                <a:latin typeface="Calibri"/>
              </a:rPr>
              <a:t>FOMENTO:</a:t>
            </a:r>
            <a:endParaRPr sz="1500" b="0" dirty="0">
              <a:solidFill>
                <a:srgbClr val="3A3A3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063" y="0"/>
            <a:ext cx="1502228" cy="6858000"/>
          </a:xfrm>
          <a:prstGeom prst="rect">
            <a:avLst/>
          </a:prstGeom>
          <a:solidFill>
            <a:srgbClr val="1B5E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" y="457200"/>
            <a:ext cx="685800" cy="85768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7160" y="1772084"/>
            <a:ext cx="1097280" cy="1397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i="0">
                <a:solidFill>
                  <a:srgbClr val="CFE3DA"/>
                </a:solidFill>
                <a:latin typeface="Georgia"/>
              </a:rPr>
              <a:t>I Congresso Internacional de
Gestalt-terapia
IV Congresso
Mineiro de
Gestalt-terapia
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37360" y="502920"/>
            <a:ext cx="9951415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500" b="1" i="0">
                <a:solidFill>
                  <a:srgbClr val="0F4F3D"/>
                </a:solidFill>
                <a:latin typeface="Georgia"/>
              </a:rPr>
              <a:t>Aproximações teóricas</a:t>
            </a:r>
          </a:p>
        </p:txBody>
      </p:sp>
      <p:sp>
        <p:nvSpPr>
          <p:cNvPr id="6" name="Rectangle 5"/>
          <p:cNvSpPr/>
          <p:nvPr/>
        </p:nvSpPr>
        <p:spPr>
          <a:xfrm>
            <a:off x="1737360" y="1371600"/>
            <a:ext cx="9951415" cy="3977640"/>
          </a:xfrm>
          <a:prstGeom prst="rect">
            <a:avLst/>
          </a:prstGeom>
          <a:solidFill>
            <a:srgbClr val="F7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057400" y="1371600"/>
            <a:ext cx="9311335" cy="3977640"/>
          </a:xfrm>
          <a:prstGeom prst="rect">
            <a:avLst/>
          </a:prstGeom>
          <a:noFill/>
        </p:spPr>
        <p:txBody>
          <a:bodyPr wrap="square" lIns="50800" tIns="25400" rIns="50800" bIns="25400" anchor="t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800">
                <a:solidFill>
                  <a:srgbClr val="3A3A3A"/>
                </a:solidFill>
                <a:latin typeface="Calibri"/>
              </a:rPr>
              <a:t>• A análise da produção teórica identificou convergências importantes entre os referenciais.</a:t>
            </a:r>
          </a:p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800">
                <a:solidFill>
                  <a:srgbClr val="3A3A3A"/>
                </a:solidFill>
                <a:latin typeface="Calibri"/>
              </a:rPr>
              <a:t>• Valorização da experiência vivida.</a:t>
            </a:r>
          </a:p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800">
                <a:solidFill>
                  <a:srgbClr val="3A3A3A"/>
                </a:solidFill>
                <a:latin typeface="Calibri"/>
              </a:rPr>
              <a:t>• Liberdade humana diante das circunstâncias.</a:t>
            </a:r>
          </a:p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800">
                <a:solidFill>
                  <a:srgbClr val="3A3A3A"/>
                </a:solidFill>
                <a:latin typeface="Calibri"/>
              </a:rPr>
              <a:t>• Busca por significados capazes de orientar a existência.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7360" y="5900868"/>
            <a:ext cx="3749040" cy="63709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6957" y="3626284"/>
            <a:ext cx="123444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900" b="1" i="1">
                <a:solidFill>
                  <a:srgbClr val="E7C99A"/>
                </a:solidFill>
                <a:latin typeface="Calibri"/>
              </a:rPr>
              <a:t>"Entre Presenças e Ausências: Perspectivas Clínicas na Contemporaneidade"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FAE147B6-8F28-338C-8987-02DF0E32EF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49028" y="6064469"/>
            <a:ext cx="1277212" cy="473491"/>
          </a:xfrm>
          <a:prstGeom prst="rect">
            <a:avLst/>
          </a:prstGeom>
        </p:spPr>
      </p:pic>
      <p:sp>
        <p:nvSpPr>
          <p:cNvPr id="11" name="Text 6">
            <a:extLst>
              <a:ext uri="{FF2B5EF4-FFF2-40B4-BE49-F238E27FC236}">
                <a16:creationId xmlns:a16="http://schemas.microsoft.com/office/drawing/2014/main" id="{2C003212-19FA-1C46-4FE7-A47C5414ED55}"/>
              </a:ext>
            </a:extLst>
          </p:cNvPr>
          <p:cNvSpPr/>
          <p:nvPr/>
        </p:nvSpPr>
        <p:spPr>
          <a:xfrm>
            <a:off x="10685663" y="5671907"/>
            <a:ext cx="1292147" cy="2690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pt-BR" sz="1500" b="1" dirty="0">
                <a:solidFill>
                  <a:srgbClr val="3A3A3A"/>
                </a:solidFill>
                <a:latin typeface="Calibri"/>
              </a:rPr>
              <a:t>FOMENTO:</a:t>
            </a:r>
            <a:endParaRPr sz="1500" b="0" dirty="0">
              <a:solidFill>
                <a:srgbClr val="3A3A3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063" y="0"/>
            <a:ext cx="1502228" cy="6858000"/>
          </a:xfrm>
          <a:prstGeom prst="rect">
            <a:avLst/>
          </a:prstGeom>
          <a:solidFill>
            <a:srgbClr val="1B5E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" y="457200"/>
            <a:ext cx="685800" cy="85768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7160" y="1772084"/>
            <a:ext cx="1097280" cy="1397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i="0">
                <a:solidFill>
                  <a:srgbClr val="CFE3DA"/>
                </a:solidFill>
                <a:latin typeface="Georgia"/>
              </a:rPr>
              <a:t>I Congresso Internacional de
Gestalt-terapia
IV Congresso
Mineiro de
Gestalt-terapia
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37360" y="502920"/>
            <a:ext cx="9951415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500" b="1" i="0">
                <a:solidFill>
                  <a:srgbClr val="0F4F3D"/>
                </a:solidFill>
                <a:latin typeface="Georgia"/>
              </a:rPr>
              <a:t>Sofrimento no trabalho contemporâneo</a:t>
            </a:r>
          </a:p>
        </p:txBody>
      </p:sp>
      <p:sp>
        <p:nvSpPr>
          <p:cNvPr id="6" name="Rectangle 5"/>
          <p:cNvSpPr/>
          <p:nvPr/>
        </p:nvSpPr>
        <p:spPr>
          <a:xfrm>
            <a:off x="1737360" y="1371600"/>
            <a:ext cx="9951415" cy="3977640"/>
          </a:xfrm>
          <a:prstGeom prst="rect">
            <a:avLst/>
          </a:prstGeom>
          <a:solidFill>
            <a:srgbClr val="F7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057400" y="1371600"/>
            <a:ext cx="9311335" cy="3977640"/>
          </a:xfrm>
          <a:prstGeom prst="rect">
            <a:avLst/>
          </a:prstGeom>
          <a:noFill/>
        </p:spPr>
        <p:txBody>
          <a:bodyPr wrap="square" lIns="50800" tIns="25400" rIns="50800" bIns="25400" anchor="t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900">
                <a:solidFill>
                  <a:srgbClr val="3A3A3A"/>
                </a:solidFill>
                <a:latin typeface="Calibri"/>
              </a:rPr>
              <a:t>• O sofrimento relacionado ao trabalho pode ser compreendido para além de fatores organizacionais ou individuais.</a:t>
            </a:r>
          </a:p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900">
                <a:solidFill>
                  <a:srgbClr val="3A3A3A"/>
                </a:solidFill>
                <a:latin typeface="Calibri"/>
              </a:rPr>
              <a:t>• Também pode expressar conflitos vinculados à relação que o sujeito estabelece com seus valores, escolhas e propósitos.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7360" y="5900868"/>
            <a:ext cx="3749040" cy="63709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6957" y="3626284"/>
            <a:ext cx="123444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900" b="1" i="1">
                <a:solidFill>
                  <a:srgbClr val="E7C99A"/>
                </a:solidFill>
                <a:latin typeface="Calibri"/>
              </a:rPr>
              <a:t>"Entre Presenças e Ausências: Perspectivas Clínicas na Contemporaneidade"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8DF4944A-547E-9100-DA77-A287E9BC4E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49028" y="6064469"/>
            <a:ext cx="1277212" cy="473491"/>
          </a:xfrm>
          <a:prstGeom prst="rect">
            <a:avLst/>
          </a:prstGeom>
        </p:spPr>
      </p:pic>
      <p:sp>
        <p:nvSpPr>
          <p:cNvPr id="11" name="Text 6">
            <a:extLst>
              <a:ext uri="{FF2B5EF4-FFF2-40B4-BE49-F238E27FC236}">
                <a16:creationId xmlns:a16="http://schemas.microsoft.com/office/drawing/2014/main" id="{79905A95-5AE3-5D73-7257-D42E43E7AB5B}"/>
              </a:ext>
            </a:extLst>
          </p:cNvPr>
          <p:cNvSpPr/>
          <p:nvPr/>
        </p:nvSpPr>
        <p:spPr>
          <a:xfrm>
            <a:off x="10685663" y="5671907"/>
            <a:ext cx="1292147" cy="2690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pt-BR" sz="1500" b="1" dirty="0">
                <a:solidFill>
                  <a:srgbClr val="3A3A3A"/>
                </a:solidFill>
                <a:latin typeface="Calibri"/>
              </a:rPr>
              <a:t>FOMENTO:</a:t>
            </a:r>
            <a:endParaRPr sz="1500" b="0" dirty="0">
              <a:solidFill>
                <a:srgbClr val="3A3A3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063" y="0"/>
            <a:ext cx="1502228" cy="6858000"/>
          </a:xfrm>
          <a:prstGeom prst="rect">
            <a:avLst/>
          </a:prstGeom>
          <a:solidFill>
            <a:srgbClr val="1B5E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" y="457200"/>
            <a:ext cx="685800" cy="85768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7160" y="1772084"/>
            <a:ext cx="1097280" cy="1397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i="0">
                <a:solidFill>
                  <a:srgbClr val="CFE3DA"/>
                </a:solidFill>
                <a:latin typeface="Georgia"/>
              </a:rPr>
              <a:t>I Congresso Internacional de
Gestalt-terapia
IV Congresso
Mineiro de
Gestalt-terapia
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37360" y="502920"/>
            <a:ext cx="9951415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500" b="1" i="0">
                <a:solidFill>
                  <a:srgbClr val="0F4F3D"/>
                </a:solidFill>
                <a:latin typeface="Georgia"/>
              </a:rPr>
              <a:t>Responsabilidade e construção de sentido</a:t>
            </a:r>
          </a:p>
        </p:txBody>
      </p:sp>
      <p:sp>
        <p:nvSpPr>
          <p:cNvPr id="6" name="Rectangle 5"/>
          <p:cNvSpPr/>
          <p:nvPr/>
        </p:nvSpPr>
        <p:spPr>
          <a:xfrm>
            <a:off x="1737360" y="1371600"/>
            <a:ext cx="9951415" cy="3977640"/>
          </a:xfrm>
          <a:prstGeom prst="rect">
            <a:avLst/>
          </a:prstGeom>
          <a:solidFill>
            <a:srgbClr val="F7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057400" y="1371600"/>
            <a:ext cx="9311335" cy="3977640"/>
          </a:xfrm>
          <a:prstGeom prst="rect">
            <a:avLst/>
          </a:prstGeom>
          <a:noFill/>
        </p:spPr>
        <p:txBody>
          <a:bodyPr wrap="square" lIns="50800" tIns="25400" rIns="50800" bIns="25400" anchor="t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900">
                <a:solidFill>
                  <a:srgbClr val="3A3A3A"/>
                </a:solidFill>
                <a:latin typeface="Calibri"/>
              </a:rPr>
              <a:t>• A responsabilidade emerge como elemento central.</a:t>
            </a:r>
          </a:p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900">
                <a:solidFill>
                  <a:srgbClr val="3A3A3A"/>
                </a:solidFill>
                <a:latin typeface="Calibri"/>
              </a:rPr>
              <a:t>• A construção de sentido exige posicionamento ativo diante das demandas e dos desafios da vida laboral.</a:t>
            </a:r>
          </a:p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900">
                <a:solidFill>
                  <a:srgbClr val="3A3A3A"/>
                </a:solidFill>
                <a:latin typeface="Calibri"/>
              </a:rPr>
              <a:t>• O sentido é compreendido em relação às escolhas, aos valores e aos propósitos do sujeito.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7360" y="5900868"/>
            <a:ext cx="3749040" cy="63709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6957" y="3626284"/>
            <a:ext cx="123444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900" b="1" i="1">
                <a:solidFill>
                  <a:srgbClr val="E7C99A"/>
                </a:solidFill>
                <a:latin typeface="Calibri"/>
              </a:rPr>
              <a:t>"Entre Presenças e Ausências: Perspectivas Clínicas na Contemporaneidade"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487DF3ED-EA44-1F48-98E3-B5ECE4EE5E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49028" y="6064469"/>
            <a:ext cx="1277212" cy="473491"/>
          </a:xfrm>
          <a:prstGeom prst="rect">
            <a:avLst/>
          </a:prstGeom>
        </p:spPr>
      </p:pic>
      <p:sp>
        <p:nvSpPr>
          <p:cNvPr id="11" name="Text 6">
            <a:extLst>
              <a:ext uri="{FF2B5EF4-FFF2-40B4-BE49-F238E27FC236}">
                <a16:creationId xmlns:a16="http://schemas.microsoft.com/office/drawing/2014/main" id="{65C1CF5D-3677-86A0-31B7-6F6BB63F9D04}"/>
              </a:ext>
            </a:extLst>
          </p:cNvPr>
          <p:cNvSpPr/>
          <p:nvPr/>
        </p:nvSpPr>
        <p:spPr>
          <a:xfrm>
            <a:off x="10685663" y="5671907"/>
            <a:ext cx="1292147" cy="2690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pt-BR" sz="1500" b="1" dirty="0">
                <a:solidFill>
                  <a:srgbClr val="3A3A3A"/>
                </a:solidFill>
                <a:latin typeface="Calibri"/>
              </a:rPr>
              <a:t>FOMENTO:</a:t>
            </a:r>
            <a:endParaRPr sz="1500" b="0" dirty="0">
              <a:solidFill>
                <a:srgbClr val="3A3A3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063" y="0"/>
            <a:ext cx="1502228" cy="6858000"/>
          </a:xfrm>
          <a:prstGeom prst="rect">
            <a:avLst/>
          </a:prstGeom>
          <a:solidFill>
            <a:srgbClr val="1B5E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" y="457200"/>
            <a:ext cx="685800" cy="85768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7160" y="1772084"/>
            <a:ext cx="1097280" cy="1397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i="0">
                <a:solidFill>
                  <a:srgbClr val="CFE3DA"/>
                </a:solidFill>
                <a:latin typeface="Georgia"/>
              </a:rPr>
              <a:t>I Congresso Internacional de
Gestalt-terapia
IV Congresso
Mineiro de
Gestalt-terapia
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37360" y="502920"/>
            <a:ext cx="9951415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500" b="1" i="0">
                <a:solidFill>
                  <a:srgbClr val="0F4F3D"/>
                </a:solidFill>
                <a:latin typeface="Georgia"/>
              </a:rPr>
              <a:t>Sentido no trabalho e saúde mental</a:t>
            </a:r>
          </a:p>
        </p:txBody>
      </p:sp>
      <p:sp>
        <p:nvSpPr>
          <p:cNvPr id="6" name="Rectangle 5"/>
          <p:cNvSpPr/>
          <p:nvPr/>
        </p:nvSpPr>
        <p:spPr>
          <a:xfrm>
            <a:off x="1737360" y="1371600"/>
            <a:ext cx="9951415" cy="3977640"/>
          </a:xfrm>
          <a:prstGeom prst="rect">
            <a:avLst/>
          </a:prstGeom>
          <a:solidFill>
            <a:srgbClr val="F7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057400" y="1371600"/>
            <a:ext cx="9311335" cy="3977640"/>
          </a:xfrm>
          <a:prstGeom prst="rect">
            <a:avLst/>
          </a:prstGeom>
          <a:noFill/>
        </p:spPr>
        <p:txBody>
          <a:bodyPr wrap="square" lIns="50800" tIns="25400" rIns="50800" bIns="25400" anchor="t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800" dirty="0">
                <a:solidFill>
                  <a:srgbClr val="3A3A3A"/>
                </a:solidFill>
                <a:latin typeface="Calibri"/>
              </a:rPr>
              <a:t>• A </a:t>
            </a:r>
            <a:r>
              <a:rPr sz="1800" dirty="0" err="1">
                <a:solidFill>
                  <a:srgbClr val="3A3A3A"/>
                </a:solidFill>
                <a:latin typeface="Calibri"/>
              </a:rPr>
              <a:t>experiência</a:t>
            </a:r>
            <a:r>
              <a:rPr sz="1800" dirty="0">
                <a:solidFill>
                  <a:srgbClr val="3A3A3A"/>
                </a:solidFill>
                <a:latin typeface="Calibri"/>
              </a:rPr>
              <a:t> de </a:t>
            </a:r>
            <a:r>
              <a:rPr sz="1800" dirty="0" err="1">
                <a:solidFill>
                  <a:srgbClr val="3A3A3A"/>
                </a:solidFill>
                <a:latin typeface="Calibri"/>
              </a:rPr>
              <a:t>sentido</a:t>
            </a:r>
            <a:r>
              <a:rPr sz="1800" dirty="0">
                <a:solidFill>
                  <a:srgbClr val="3A3A3A"/>
                </a:solidFill>
                <a:latin typeface="Calibri"/>
              </a:rPr>
              <a:t> no </a:t>
            </a:r>
            <a:r>
              <a:rPr sz="1800" dirty="0" err="1">
                <a:solidFill>
                  <a:srgbClr val="3A3A3A"/>
                </a:solidFill>
                <a:latin typeface="Calibri"/>
              </a:rPr>
              <a:t>trabalho</a:t>
            </a:r>
            <a:r>
              <a:rPr sz="1800" dirty="0">
                <a:solidFill>
                  <a:srgbClr val="3A3A3A"/>
                </a:solidFill>
                <a:latin typeface="Calibri"/>
              </a:rPr>
              <a:t> </a:t>
            </a:r>
            <a:r>
              <a:rPr sz="1800" dirty="0" err="1">
                <a:solidFill>
                  <a:srgbClr val="3A3A3A"/>
                </a:solidFill>
                <a:latin typeface="Calibri"/>
              </a:rPr>
              <a:t>está</a:t>
            </a:r>
            <a:r>
              <a:rPr sz="1800" dirty="0">
                <a:solidFill>
                  <a:srgbClr val="3A3A3A"/>
                </a:solidFill>
                <a:latin typeface="Calibri"/>
              </a:rPr>
              <a:t> </a:t>
            </a:r>
            <a:r>
              <a:rPr sz="1800" dirty="0" err="1">
                <a:solidFill>
                  <a:srgbClr val="3A3A3A"/>
                </a:solidFill>
                <a:latin typeface="Calibri"/>
              </a:rPr>
              <a:t>associada</a:t>
            </a:r>
            <a:r>
              <a:rPr sz="1800" dirty="0">
                <a:solidFill>
                  <a:srgbClr val="3A3A3A"/>
                </a:solidFill>
                <a:latin typeface="Calibri"/>
              </a:rPr>
              <a:t> a </a:t>
            </a:r>
            <a:r>
              <a:rPr sz="1800" dirty="0" err="1">
                <a:solidFill>
                  <a:srgbClr val="3A3A3A"/>
                </a:solidFill>
                <a:latin typeface="Calibri"/>
              </a:rPr>
              <a:t>maiores</a:t>
            </a:r>
            <a:r>
              <a:rPr sz="1800" dirty="0">
                <a:solidFill>
                  <a:srgbClr val="3A3A3A"/>
                </a:solidFill>
                <a:latin typeface="Calibri"/>
              </a:rPr>
              <a:t> </a:t>
            </a:r>
            <a:r>
              <a:rPr sz="1800" dirty="0" err="1">
                <a:solidFill>
                  <a:srgbClr val="3A3A3A"/>
                </a:solidFill>
                <a:latin typeface="Calibri"/>
              </a:rPr>
              <a:t>níveis</a:t>
            </a:r>
            <a:r>
              <a:rPr sz="1800" dirty="0">
                <a:solidFill>
                  <a:srgbClr val="3A3A3A"/>
                </a:solidFill>
                <a:latin typeface="Calibri"/>
              </a:rPr>
              <a:t> de </a:t>
            </a:r>
            <a:r>
              <a:rPr sz="1800" dirty="0" err="1">
                <a:solidFill>
                  <a:srgbClr val="3A3A3A"/>
                </a:solidFill>
                <a:latin typeface="Calibri"/>
              </a:rPr>
              <a:t>engajamento</a:t>
            </a:r>
            <a:r>
              <a:rPr sz="1800" dirty="0">
                <a:solidFill>
                  <a:srgbClr val="3A3A3A"/>
                </a:solidFill>
                <a:latin typeface="Calibri"/>
              </a:rPr>
              <a:t>, </a:t>
            </a:r>
            <a:r>
              <a:rPr sz="1800" dirty="0" err="1">
                <a:solidFill>
                  <a:srgbClr val="3A3A3A"/>
                </a:solidFill>
                <a:latin typeface="Calibri"/>
              </a:rPr>
              <a:t>bem-estar</a:t>
            </a:r>
            <a:r>
              <a:rPr sz="1800" dirty="0">
                <a:solidFill>
                  <a:srgbClr val="3A3A3A"/>
                </a:solidFill>
                <a:latin typeface="Calibri"/>
              </a:rPr>
              <a:t> </a:t>
            </a:r>
            <a:r>
              <a:rPr sz="1800" dirty="0" err="1">
                <a:solidFill>
                  <a:srgbClr val="3A3A3A"/>
                </a:solidFill>
                <a:latin typeface="Calibri"/>
              </a:rPr>
              <a:t>psicológico</a:t>
            </a:r>
            <a:r>
              <a:rPr sz="1800" dirty="0">
                <a:solidFill>
                  <a:srgbClr val="3A3A3A"/>
                </a:solidFill>
                <a:latin typeface="Calibri"/>
              </a:rPr>
              <a:t> e </a:t>
            </a:r>
            <a:r>
              <a:rPr sz="1800" dirty="0" err="1">
                <a:solidFill>
                  <a:srgbClr val="3A3A3A"/>
                </a:solidFill>
                <a:latin typeface="Calibri"/>
              </a:rPr>
              <a:t>resiliência</a:t>
            </a:r>
            <a:r>
              <a:rPr sz="1800" dirty="0">
                <a:solidFill>
                  <a:srgbClr val="3A3A3A"/>
                </a:solidFill>
                <a:latin typeface="Calibri"/>
              </a:rPr>
              <a:t> </a:t>
            </a:r>
            <a:r>
              <a:rPr sz="1800" dirty="0" err="1">
                <a:solidFill>
                  <a:srgbClr val="3A3A3A"/>
                </a:solidFill>
                <a:latin typeface="Calibri"/>
              </a:rPr>
              <a:t>frente</a:t>
            </a:r>
            <a:r>
              <a:rPr sz="1800" dirty="0">
                <a:solidFill>
                  <a:srgbClr val="3A3A3A"/>
                </a:solidFill>
                <a:latin typeface="Calibri"/>
              </a:rPr>
              <a:t> </a:t>
            </a:r>
            <a:r>
              <a:rPr sz="1800" dirty="0" err="1">
                <a:solidFill>
                  <a:srgbClr val="3A3A3A"/>
                </a:solidFill>
                <a:latin typeface="Calibri"/>
              </a:rPr>
              <a:t>às</a:t>
            </a:r>
            <a:r>
              <a:rPr sz="1800" dirty="0">
                <a:solidFill>
                  <a:srgbClr val="3A3A3A"/>
                </a:solidFill>
                <a:latin typeface="Calibri"/>
              </a:rPr>
              <a:t> </a:t>
            </a:r>
            <a:r>
              <a:rPr sz="1800" dirty="0" err="1">
                <a:solidFill>
                  <a:srgbClr val="3A3A3A"/>
                </a:solidFill>
                <a:latin typeface="Calibri"/>
              </a:rPr>
              <a:t>adversidades</a:t>
            </a:r>
            <a:r>
              <a:rPr sz="1800" dirty="0">
                <a:solidFill>
                  <a:srgbClr val="3A3A3A"/>
                </a:solidFill>
                <a:latin typeface="Calibri"/>
              </a:rPr>
              <a:t>.</a:t>
            </a:r>
          </a:p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800" dirty="0">
                <a:solidFill>
                  <a:srgbClr val="3A3A3A"/>
                </a:solidFill>
                <a:latin typeface="Calibri"/>
              </a:rPr>
              <a:t>• A </a:t>
            </a:r>
            <a:r>
              <a:rPr sz="1800" dirty="0" err="1">
                <a:solidFill>
                  <a:srgbClr val="3A3A3A"/>
                </a:solidFill>
                <a:latin typeface="Calibri"/>
              </a:rPr>
              <a:t>percepção</a:t>
            </a:r>
            <a:r>
              <a:rPr sz="1800" dirty="0">
                <a:solidFill>
                  <a:srgbClr val="3A3A3A"/>
                </a:solidFill>
                <a:latin typeface="Calibri"/>
              </a:rPr>
              <a:t> de </a:t>
            </a:r>
            <a:r>
              <a:rPr sz="1800" dirty="0" err="1">
                <a:solidFill>
                  <a:srgbClr val="3A3A3A"/>
                </a:solidFill>
                <a:latin typeface="Calibri"/>
              </a:rPr>
              <a:t>vazio</a:t>
            </a:r>
            <a:r>
              <a:rPr sz="1800" dirty="0">
                <a:solidFill>
                  <a:srgbClr val="3A3A3A"/>
                </a:solidFill>
                <a:latin typeface="Calibri"/>
              </a:rPr>
              <a:t> </a:t>
            </a:r>
            <a:r>
              <a:rPr sz="1800" dirty="0" err="1">
                <a:solidFill>
                  <a:srgbClr val="3A3A3A"/>
                </a:solidFill>
                <a:latin typeface="Calibri"/>
              </a:rPr>
              <a:t>existencial</a:t>
            </a:r>
            <a:r>
              <a:rPr sz="1800" dirty="0">
                <a:solidFill>
                  <a:srgbClr val="3A3A3A"/>
                </a:solidFill>
                <a:latin typeface="Calibri"/>
              </a:rPr>
              <a:t> </a:t>
            </a:r>
            <a:r>
              <a:rPr sz="1800" dirty="0" err="1">
                <a:solidFill>
                  <a:srgbClr val="3A3A3A"/>
                </a:solidFill>
                <a:latin typeface="Calibri"/>
              </a:rPr>
              <a:t>pode</a:t>
            </a:r>
            <a:r>
              <a:rPr sz="1800" dirty="0">
                <a:solidFill>
                  <a:srgbClr val="3A3A3A"/>
                </a:solidFill>
                <a:latin typeface="Calibri"/>
              </a:rPr>
              <a:t> </a:t>
            </a:r>
            <a:r>
              <a:rPr sz="1800" dirty="0" err="1">
                <a:solidFill>
                  <a:srgbClr val="3A3A3A"/>
                </a:solidFill>
                <a:latin typeface="Calibri"/>
              </a:rPr>
              <a:t>contribuir</a:t>
            </a:r>
            <a:r>
              <a:rPr sz="1800" dirty="0">
                <a:solidFill>
                  <a:srgbClr val="3A3A3A"/>
                </a:solidFill>
                <a:latin typeface="Calibri"/>
              </a:rPr>
              <a:t> para </a:t>
            </a:r>
            <a:r>
              <a:rPr sz="1800" dirty="0" err="1">
                <a:solidFill>
                  <a:srgbClr val="3A3A3A"/>
                </a:solidFill>
                <a:latin typeface="Calibri"/>
              </a:rPr>
              <a:t>processos</a:t>
            </a:r>
            <a:r>
              <a:rPr sz="1800" dirty="0">
                <a:solidFill>
                  <a:srgbClr val="3A3A3A"/>
                </a:solidFill>
                <a:latin typeface="Calibri"/>
              </a:rPr>
              <a:t> de </a:t>
            </a:r>
            <a:r>
              <a:rPr sz="1800" dirty="0" err="1">
                <a:solidFill>
                  <a:srgbClr val="3A3A3A"/>
                </a:solidFill>
                <a:latin typeface="Calibri"/>
              </a:rPr>
              <a:t>adoecimento</a:t>
            </a:r>
            <a:r>
              <a:rPr sz="1800" dirty="0">
                <a:solidFill>
                  <a:srgbClr val="3A3A3A"/>
                </a:solidFill>
                <a:latin typeface="Calibri"/>
              </a:rPr>
              <a:t> e </a:t>
            </a:r>
            <a:r>
              <a:rPr sz="1800" dirty="0" err="1">
                <a:solidFill>
                  <a:srgbClr val="3A3A3A"/>
                </a:solidFill>
                <a:latin typeface="Calibri"/>
              </a:rPr>
              <a:t>desmotivação</a:t>
            </a:r>
            <a:r>
              <a:rPr sz="1800" dirty="0">
                <a:solidFill>
                  <a:srgbClr val="3A3A3A"/>
                </a:solidFill>
                <a:latin typeface="Calibri"/>
              </a:rPr>
              <a:t>.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7360" y="5900868"/>
            <a:ext cx="3749040" cy="63709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6957" y="3626284"/>
            <a:ext cx="123444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900" b="1" i="1">
                <a:solidFill>
                  <a:srgbClr val="E7C99A"/>
                </a:solidFill>
                <a:latin typeface="Calibri"/>
              </a:rPr>
              <a:t>"Entre Presenças e Ausências: Perspectivas Clínicas na Contemporaneidade"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FC4E9995-E292-BD6B-E220-19EC61D7A1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49028" y="6064469"/>
            <a:ext cx="1277212" cy="473491"/>
          </a:xfrm>
          <a:prstGeom prst="rect">
            <a:avLst/>
          </a:prstGeom>
        </p:spPr>
      </p:pic>
      <p:sp>
        <p:nvSpPr>
          <p:cNvPr id="11" name="Text 6">
            <a:extLst>
              <a:ext uri="{FF2B5EF4-FFF2-40B4-BE49-F238E27FC236}">
                <a16:creationId xmlns:a16="http://schemas.microsoft.com/office/drawing/2014/main" id="{DD6EBBB8-5CDB-A0E5-30FE-8E0879192006}"/>
              </a:ext>
            </a:extLst>
          </p:cNvPr>
          <p:cNvSpPr/>
          <p:nvPr/>
        </p:nvSpPr>
        <p:spPr>
          <a:xfrm>
            <a:off x="10685663" y="5671907"/>
            <a:ext cx="1292147" cy="2690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pt-BR" sz="1500" b="1" dirty="0">
                <a:solidFill>
                  <a:srgbClr val="3A3A3A"/>
                </a:solidFill>
                <a:latin typeface="Calibri"/>
              </a:rPr>
              <a:t>FOMENTO:</a:t>
            </a:r>
            <a:endParaRPr sz="1500" b="0" dirty="0">
              <a:solidFill>
                <a:srgbClr val="3A3A3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063" y="0"/>
            <a:ext cx="1502228" cy="6858000"/>
          </a:xfrm>
          <a:prstGeom prst="rect">
            <a:avLst/>
          </a:prstGeom>
          <a:solidFill>
            <a:srgbClr val="1B5E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" y="457200"/>
            <a:ext cx="685800" cy="85768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7160" y="1772084"/>
            <a:ext cx="1097280" cy="1397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i="0">
                <a:solidFill>
                  <a:srgbClr val="CFE3DA"/>
                </a:solidFill>
                <a:latin typeface="Georgia"/>
              </a:rPr>
              <a:t>I Congresso Internacional de
Gestalt-terapia
IV Congresso
Mineiro de
Gestalt-terapia
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37360" y="502920"/>
            <a:ext cx="9951415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500" b="1" i="0">
                <a:solidFill>
                  <a:srgbClr val="0F4F3D"/>
                </a:solidFill>
                <a:latin typeface="Georgia"/>
              </a:rPr>
              <a:t>Conclusões</a:t>
            </a:r>
          </a:p>
        </p:txBody>
      </p:sp>
      <p:sp>
        <p:nvSpPr>
          <p:cNvPr id="6" name="Rectangle 5"/>
          <p:cNvSpPr/>
          <p:nvPr/>
        </p:nvSpPr>
        <p:spPr>
          <a:xfrm>
            <a:off x="1737360" y="1371600"/>
            <a:ext cx="9951415" cy="3977640"/>
          </a:xfrm>
          <a:prstGeom prst="rect">
            <a:avLst/>
          </a:prstGeom>
          <a:solidFill>
            <a:srgbClr val="F7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057400" y="1371600"/>
            <a:ext cx="9311335" cy="3977640"/>
          </a:xfrm>
          <a:prstGeom prst="rect">
            <a:avLst/>
          </a:prstGeom>
          <a:noFill/>
        </p:spPr>
        <p:txBody>
          <a:bodyPr wrap="square" lIns="50800" tIns="25400" rIns="50800" bIns="25400" anchor="t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800">
                <a:solidFill>
                  <a:srgbClr val="3A3A3A"/>
                </a:solidFill>
                <a:latin typeface="Calibri"/>
              </a:rPr>
              <a:t>• O diálogo entre a Logoterapia e a perspectiva fenomenológico-existencial oferece contribuições para compreender a experiência humana no trabalho.</a:t>
            </a:r>
          </a:p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800">
                <a:solidFill>
                  <a:srgbClr val="3A3A3A"/>
                </a:solidFill>
                <a:latin typeface="Calibri"/>
              </a:rPr>
              <a:t>• Amplia possibilidades de reflexão e intervenção psicológica.</a:t>
            </a:r>
          </a:p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800">
                <a:solidFill>
                  <a:srgbClr val="3A3A3A"/>
                </a:solidFill>
                <a:latin typeface="Calibri"/>
              </a:rPr>
              <a:t>• Favorece ações voltadas à promoção da saúde mental, do desenvolvimento pessoal e da construção de relações mais significativas com o trabalho.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7360" y="5900868"/>
            <a:ext cx="3749040" cy="63709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6957" y="3626284"/>
            <a:ext cx="123444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900" b="1" i="1">
                <a:solidFill>
                  <a:srgbClr val="E7C99A"/>
                </a:solidFill>
                <a:latin typeface="Calibri"/>
              </a:rPr>
              <a:t>"Entre Presenças e Ausências: Perspectivas Clínicas na Contemporaneidade"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BFFE11C6-0402-7060-FFD9-82A22D79E0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49028" y="6064469"/>
            <a:ext cx="1277212" cy="473491"/>
          </a:xfrm>
          <a:prstGeom prst="rect">
            <a:avLst/>
          </a:prstGeom>
        </p:spPr>
      </p:pic>
      <p:sp>
        <p:nvSpPr>
          <p:cNvPr id="11" name="Text 6">
            <a:extLst>
              <a:ext uri="{FF2B5EF4-FFF2-40B4-BE49-F238E27FC236}">
                <a16:creationId xmlns:a16="http://schemas.microsoft.com/office/drawing/2014/main" id="{FB87A112-87AF-BA4A-F9C2-7E307118C3A3}"/>
              </a:ext>
            </a:extLst>
          </p:cNvPr>
          <p:cNvSpPr/>
          <p:nvPr/>
        </p:nvSpPr>
        <p:spPr>
          <a:xfrm>
            <a:off x="10685663" y="5671907"/>
            <a:ext cx="1292147" cy="2690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pt-BR" sz="1500" b="1" dirty="0">
                <a:solidFill>
                  <a:srgbClr val="3A3A3A"/>
                </a:solidFill>
                <a:latin typeface="Calibri"/>
              </a:rPr>
              <a:t>FOMENTO:</a:t>
            </a:r>
            <a:endParaRPr sz="1500" b="0" dirty="0">
              <a:solidFill>
                <a:srgbClr val="3A3A3A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9223A0-D97C-2248-66C9-789AF4906D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4ECCFBC-EAD4-9924-27F4-C1B1CB17E505}"/>
              </a:ext>
            </a:extLst>
          </p:cNvPr>
          <p:cNvSpPr/>
          <p:nvPr/>
        </p:nvSpPr>
        <p:spPr>
          <a:xfrm>
            <a:off x="13063" y="0"/>
            <a:ext cx="1502228" cy="6858000"/>
          </a:xfrm>
          <a:prstGeom prst="rect">
            <a:avLst/>
          </a:prstGeom>
          <a:solidFill>
            <a:srgbClr val="1B5E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png">
            <a:extLst>
              <a:ext uri="{FF2B5EF4-FFF2-40B4-BE49-F238E27FC236}">
                <a16:creationId xmlns:a16="http://schemas.microsoft.com/office/drawing/2014/main" id="{F8A650E3-7936-1F69-17A3-C4D83518AA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" y="457200"/>
            <a:ext cx="685800" cy="85768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C45E6BE-42E6-E0DF-9B20-75342D2087C4}"/>
              </a:ext>
            </a:extLst>
          </p:cNvPr>
          <p:cNvSpPr txBox="1"/>
          <p:nvPr/>
        </p:nvSpPr>
        <p:spPr>
          <a:xfrm>
            <a:off x="137160" y="1772084"/>
            <a:ext cx="1097280" cy="1397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i="0">
                <a:solidFill>
                  <a:srgbClr val="CFE3DA"/>
                </a:solidFill>
                <a:latin typeface="Georgia"/>
              </a:rPr>
              <a:t>I Congresso Internacional de
Gestalt-terapia
IV Congresso
Mineiro de
Gestalt-terapia
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0D5AD88-26A0-1AD3-C637-7A5D4B0FD28B}"/>
              </a:ext>
            </a:extLst>
          </p:cNvPr>
          <p:cNvSpPr txBox="1"/>
          <p:nvPr/>
        </p:nvSpPr>
        <p:spPr>
          <a:xfrm>
            <a:off x="1737360" y="630153"/>
            <a:ext cx="9951415" cy="4770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lang="pt-BR" sz="2500" b="1" i="0" dirty="0">
                <a:solidFill>
                  <a:srgbClr val="0F4F3D"/>
                </a:solidFill>
                <a:latin typeface="Georgia"/>
              </a:rPr>
              <a:t>Referências</a:t>
            </a:r>
            <a:endParaRPr sz="2500" b="1" i="0" dirty="0">
              <a:solidFill>
                <a:srgbClr val="0F4F3D"/>
              </a:solidFill>
              <a:latin typeface="Georgia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19E60E-C0E2-9E7A-542D-A741D5397972}"/>
              </a:ext>
            </a:extLst>
          </p:cNvPr>
          <p:cNvSpPr/>
          <p:nvPr/>
        </p:nvSpPr>
        <p:spPr>
          <a:xfrm>
            <a:off x="1737360" y="1371599"/>
            <a:ext cx="10240450" cy="4300307"/>
          </a:xfrm>
          <a:prstGeom prst="rect">
            <a:avLst/>
          </a:prstGeom>
          <a:solidFill>
            <a:srgbClr val="F7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>
            <a:extLst>
              <a:ext uri="{FF2B5EF4-FFF2-40B4-BE49-F238E27FC236}">
                <a16:creationId xmlns:a16="http://schemas.microsoft.com/office/drawing/2014/main" id="{88AD13AB-74CA-D15C-9168-4B188CF6B5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7360" y="5900868"/>
            <a:ext cx="3749040" cy="63709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D9D76DF-A53E-AC9C-3299-0C99EE9969EC}"/>
              </a:ext>
            </a:extLst>
          </p:cNvPr>
          <p:cNvSpPr txBox="1"/>
          <p:nvPr/>
        </p:nvSpPr>
        <p:spPr>
          <a:xfrm>
            <a:off x="146957" y="3626284"/>
            <a:ext cx="123444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900" b="1" i="1">
                <a:solidFill>
                  <a:srgbClr val="E7C99A"/>
                </a:solidFill>
                <a:latin typeface="Calibri"/>
              </a:rPr>
              <a:t>"Entre Presenças e Ausências: Perspectivas Clínicas na Contemporaneidade"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26A9E01B-9374-C889-81D8-AA36F92A0E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49028" y="6064469"/>
            <a:ext cx="1277212" cy="473491"/>
          </a:xfrm>
          <a:prstGeom prst="rect">
            <a:avLst/>
          </a:prstGeom>
        </p:spPr>
      </p:pic>
      <p:sp>
        <p:nvSpPr>
          <p:cNvPr id="11" name="Text 6">
            <a:extLst>
              <a:ext uri="{FF2B5EF4-FFF2-40B4-BE49-F238E27FC236}">
                <a16:creationId xmlns:a16="http://schemas.microsoft.com/office/drawing/2014/main" id="{F310AFAF-7CD1-010A-D5F5-6883380F32A9}"/>
              </a:ext>
            </a:extLst>
          </p:cNvPr>
          <p:cNvSpPr/>
          <p:nvPr/>
        </p:nvSpPr>
        <p:spPr>
          <a:xfrm>
            <a:off x="10685663" y="5671907"/>
            <a:ext cx="1292147" cy="2690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pt-BR" sz="1500" b="1" dirty="0">
                <a:solidFill>
                  <a:srgbClr val="3A3A3A"/>
                </a:solidFill>
                <a:latin typeface="Calibri"/>
              </a:rPr>
              <a:t>FOMENTO:</a:t>
            </a:r>
            <a:endParaRPr sz="1500" b="0" dirty="0">
              <a:solidFill>
                <a:srgbClr val="3A3A3A"/>
              </a:solidFill>
              <a:latin typeface="Calibri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5EF7AEC7-D3A7-7899-4EA0-22D4FF6EFD04}"/>
              </a:ext>
            </a:extLst>
          </p:cNvPr>
          <p:cNvSpPr txBox="1"/>
          <p:nvPr/>
        </p:nvSpPr>
        <p:spPr>
          <a:xfrm>
            <a:off x="1737360" y="1371600"/>
            <a:ext cx="10240450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buNone/>
            </a:pPr>
            <a:r>
              <a:rPr lang="pt-BR" sz="1600" b="0" i="0" dirty="0">
                <a:solidFill>
                  <a:schemeClr val="tx1"/>
                </a:solidFill>
                <a:effectLst/>
              </a:rPr>
              <a:t>AQUINO, Pablo Lincoln Sherlock de; CAGOL, Fernanda. O sentido de vida no trabalho: contribuições da </a:t>
            </a:r>
            <a:r>
              <a:rPr lang="pt-BR" sz="1600" b="0" i="0" dirty="0" err="1">
                <a:solidFill>
                  <a:schemeClr val="tx1"/>
                </a:solidFill>
                <a:effectLst/>
              </a:rPr>
              <a:t>Logoteoria</a:t>
            </a:r>
            <a:r>
              <a:rPr lang="pt-BR" sz="1600" b="0" i="0" dirty="0">
                <a:solidFill>
                  <a:schemeClr val="tx1"/>
                </a:solidFill>
                <a:effectLst/>
              </a:rPr>
              <a:t> para a qualidade de vida do trabalhador. </a:t>
            </a:r>
            <a:r>
              <a:rPr lang="pt-BR" sz="1600" b="1" i="0" dirty="0">
                <a:solidFill>
                  <a:schemeClr val="tx1"/>
                </a:solidFill>
                <a:effectLst/>
              </a:rPr>
              <a:t>Logos &amp; Existência: Revista da Associação Brasileira de Logoterapia e Análise Existencial</a:t>
            </a:r>
            <a:r>
              <a:rPr lang="pt-BR" sz="1600" b="0" i="0" dirty="0">
                <a:solidFill>
                  <a:schemeClr val="tx1"/>
                </a:solidFill>
                <a:effectLst/>
              </a:rPr>
              <a:t>, João Pessoa, v. 2, </a:t>
            </a:r>
            <a:r>
              <a:rPr lang="pt-BR" sz="1600" b="0" i="0" dirty="0" err="1">
                <a:solidFill>
                  <a:schemeClr val="tx1"/>
                </a:solidFill>
                <a:effectLst/>
              </a:rPr>
              <a:t>n</a:t>
            </a:r>
            <a:r>
              <a:rPr lang="pt-BR" sz="1600" b="0" i="0" dirty="0">
                <a:solidFill>
                  <a:schemeClr val="tx1"/>
                </a:solidFill>
                <a:effectLst/>
              </a:rPr>
              <a:t>. 2, p. 114-124, 2013.</a:t>
            </a:r>
          </a:p>
          <a:p>
            <a:pPr indent="0" algn="l">
              <a:buNone/>
            </a:pPr>
            <a:r>
              <a:rPr lang="pt-BR" sz="1600" b="0" i="0" dirty="0">
                <a:solidFill>
                  <a:schemeClr val="tx1"/>
                </a:solidFill>
                <a:effectLst/>
              </a:rPr>
              <a:t>FORGHIERI, Yolanda Cintrão. </a:t>
            </a:r>
            <a:r>
              <a:rPr lang="pt-BR" sz="1600" b="1" i="0" dirty="0">
                <a:solidFill>
                  <a:schemeClr val="tx1"/>
                </a:solidFill>
                <a:effectLst/>
              </a:rPr>
              <a:t>Psicologia fenomenológica: fundamentos, método e pesquisas</a:t>
            </a:r>
            <a:r>
              <a:rPr lang="pt-BR" sz="1600" b="0" i="0" dirty="0">
                <a:solidFill>
                  <a:schemeClr val="tx1"/>
                </a:solidFill>
                <a:effectLst/>
              </a:rPr>
              <a:t>. São Paulo: Pioneira, 1993.</a:t>
            </a:r>
          </a:p>
          <a:p>
            <a:pPr indent="0" algn="l">
              <a:buNone/>
            </a:pPr>
            <a:r>
              <a:rPr lang="pt-BR" sz="1600" b="0" i="0" dirty="0">
                <a:solidFill>
                  <a:schemeClr val="tx1"/>
                </a:solidFill>
                <a:effectLst/>
              </a:rPr>
              <a:t>FORGHIERI, Yolanda Cintrão (org.). </a:t>
            </a:r>
            <a:r>
              <a:rPr lang="pt-BR" sz="1600" b="1" i="0" dirty="0">
                <a:solidFill>
                  <a:schemeClr val="tx1"/>
                </a:solidFill>
                <a:effectLst/>
              </a:rPr>
              <a:t>Fenomenologia e psicologia</a:t>
            </a:r>
            <a:r>
              <a:rPr lang="pt-BR" sz="1600" b="0" i="0" dirty="0">
                <a:solidFill>
                  <a:schemeClr val="tx1"/>
                </a:solidFill>
                <a:effectLst/>
              </a:rPr>
              <a:t>. São Paulo: Cortez, 1984.</a:t>
            </a:r>
          </a:p>
          <a:p>
            <a:pPr indent="0" algn="l">
              <a:buNone/>
            </a:pPr>
            <a:r>
              <a:rPr lang="pt-BR" sz="1600" b="0" i="0" dirty="0">
                <a:solidFill>
                  <a:schemeClr val="tx1"/>
                </a:solidFill>
                <a:effectLst/>
              </a:rPr>
              <a:t>FRANKL, Viktor E. </a:t>
            </a:r>
            <a:r>
              <a:rPr lang="pt-BR" sz="1600" b="1" i="0" dirty="0">
                <a:solidFill>
                  <a:schemeClr val="tx1"/>
                </a:solidFill>
                <a:effectLst/>
              </a:rPr>
              <a:t>A vontade de sentido: fundamentos e aplicações da logoterapia</a:t>
            </a:r>
            <a:r>
              <a:rPr lang="pt-BR" sz="1600" b="0" i="0" dirty="0">
                <a:solidFill>
                  <a:schemeClr val="tx1"/>
                </a:solidFill>
                <a:effectLst/>
              </a:rPr>
              <a:t>. São Paulo: Paulus.</a:t>
            </a:r>
          </a:p>
          <a:p>
            <a:pPr indent="0" algn="l">
              <a:buNone/>
            </a:pPr>
            <a:r>
              <a:rPr lang="pt-BR" sz="1600" b="0" i="0" dirty="0">
                <a:solidFill>
                  <a:schemeClr val="tx1"/>
                </a:solidFill>
                <a:effectLst/>
              </a:rPr>
              <a:t>FRANKL, Viktor E. </a:t>
            </a:r>
            <a:r>
              <a:rPr lang="pt-BR" sz="1600" b="1" i="0" dirty="0">
                <a:solidFill>
                  <a:schemeClr val="tx1"/>
                </a:solidFill>
                <a:effectLst/>
              </a:rPr>
              <a:t>Em busca de sentido: um psicólogo no campo de concentração</a:t>
            </a:r>
            <a:r>
              <a:rPr lang="pt-BR" sz="1600" b="0" i="0" dirty="0">
                <a:solidFill>
                  <a:schemeClr val="tx1"/>
                </a:solidFill>
                <a:effectLst/>
              </a:rPr>
              <a:t>. Petrópolis: Vozes.</a:t>
            </a:r>
          </a:p>
          <a:p>
            <a:pPr indent="0" algn="l">
              <a:buNone/>
            </a:pPr>
            <a:r>
              <a:rPr lang="pt-BR" sz="1600" b="0" i="0" dirty="0">
                <a:solidFill>
                  <a:schemeClr val="tx1"/>
                </a:solidFill>
                <a:effectLst/>
              </a:rPr>
              <a:t>FRANKL, Viktor E. </a:t>
            </a:r>
            <a:r>
              <a:rPr lang="pt-BR" sz="1600" b="1" i="0" dirty="0">
                <a:solidFill>
                  <a:schemeClr val="tx1"/>
                </a:solidFill>
                <a:effectLst/>
              </a:rPr>
              <a:t>Psicoterapia e sentido da vida: fundamentos da logoterapia e análise existencial</a:t>
            </a:r>
            <a:r>
              <a:rPr lang="pt-BR" sz="1600" b="0" i="0" dirty="0">
                <a:solidFill>
                  <a:schemeClr val="tx1"/>
                </a:solidFill>
                <a:effectLst/>
              </a:rPr>
              <a:t>. São Paulo: Quadrante.</a:t>
            </a:r>
          </a:p>
          <a:p>
            <a:pPr indent="0" algn="l">
              <a:buNone/>
            </a:pPr>
            <a:r>
              <a:rPr lang="pt-BR" sz="1600" b="0" i="0" dirty="0">
                <a:solidFill>
                  <a:schemeClr val="tx1"/>
                </a:solidFill>
                <a:effectLst/>
              </a:rPr>
              <a:t>FRANKL, Viktor E. </a:t>
            </a:r>
            <a:r>
              <a:rPr lang="pt-BR" sz="1600" b="1" i="0" dirty="0">
                <a:solidFill>
                  <a:schemeClr val="tx1"/>
                </a:solidFill>
                <a:effectLst/>
              </a:rPr>
              <a:t>Um sentido para a vida: psicoterapia e humanismo</a:t>
            </a:r>
            <a:r>
              <a:rPr lang="pt-BR" sz="1600" b="0" i="0" dirty="0">
                <a:solidFill>
                  <a:schemeClr val="tx1"/>
                </a:solidFill>
                <a:effectLst/>
              </a:rPr>
              <a:t>. Aparecida: Ideias &amp; Letras, 2005.</a:t>
            </a:r>
          </a:p>
          <a:p>
            <a:pPr indent="0" algn="l">
              <a:buNone/>
            </a:pPr>
            <a:r>
              <a:rPr lang="pt-BR" sz="1600" b="0" i="0" dirty="0">
                <a:solidFill>
                  <a:schemeClr val="tx1"/>
                </a:solidFill>
                <a:effectLst/>
              </a:rPr>
              <a:t>GIORGI, </a:t>
            </a:r>
            <a:r>
              <a:rPr lang="pt-BR" sz="1600" b="0" i="0" dirty="0" err="1">
                <a:solidFill>
                  <a:schemeClr val="tx1"/>
                </a:solidFill>
                <a:effectLst/>
              </a:rPr>
              <a:t>Amedeo</a:t>
            </a:r>
            <a:r>
              <a:rPr lang="pt-BR" sz="1600" b="0" i="0" dirty="0">
                <a:solidFill>
                  <a:schemeClr val="tx1"/>
                </a:solidFill>
                <a:effectLst/>
              </a:rPr>
              <a:t>. </a:t>
            </a:r>
            <a:r>
              <a:rPr lang="pt-BR" sz="1600" b="1" i="0" dirty="0">
                <a:solidFill>
                  <a:schemeClr val="tx1"/>
                </a:solidFill>
                <a:effectLst/>
              </a:rPr>
              <a:t>The </a:t>
            </a:r>
            <a:r>
              <a:rPr lang="pt-BR" sz="1600" b="1" i="0" dirty="0" err="1">
                <a:solidFill>
                  <a:schemeClr val="tx1"/>
                </a:solidFill>
                <a:effectLst/>
              </a:rPr>
              <a:t>descriptive</a:t>
            </a:r>
            <a:r>
              <a:rPr lang="pt-BR" sz="1600" b="1" i="0" dirty="0">
                <a:solidFill>
                  <a:schemeClr val="tx1"/>
                </a:solidFill>
                <a:effectLst/>
              </a:rPr>
              <a:t> </a:t>
            </a:r>
            <a:r>
              <a:rPr lang="pt-BR" sz="1600" b="1" i="0" dirty="0" err="1">
                <a:solidFill>
                  <a:schemeClr val="tx1"/>
                </a:solidFill>
                <a:effectLst/>
              </a:rPr>
              <a:t>phenomenological</a:t>
            </a:r>
            <a:r>
              <a:rPr lang="pt-BR" sz="1600" b="1" i="0" dirty="0">
                <a:solidFill>
                  <a:schemeClr val="tx1"/>
                </a:solidFill>
                <a:effectLst/>
              </a:rPr>
              <a:t> </a:t>
            </a:r>
            <a:r>
              <a:rPr lang="pt-BR" sz="1600" b="1" i="0" dirty="0" err="1">
                <a:solidFill>
                  <a:schemeClr val="tx1"/>
                </a:solidFill>
                <a:effectLst/>
              </a:rPr>
              <a:t>method</a:t>
            </a:r>
            <a:r>
              <a:rPr lang="pt-BR" sz="1600" b="1" i="0" dirty="0">
                <a:solidFill>
                  <a:schemeClr val="tx1"/>
                </a:solidFill>
                <a:effectLst/>
              </a:rPr>
              <a:t> in </a:t>
            </a:r>
            <a:r>
              <a:rPr lang="pt-BR" sz="1600" b="1" i="0" dirty="0" err="1">
                <a:solidFill>
                  <a:schemeClr val="tx1"/>
                </a:solidFill>
                <a:effectLst/>
              </a:rPr>
              <a:t>psychology</a:t>
            </a:r>
            <a:r>
              <a:rPr lang="pt-BR" sz="1600" b="1" i="0" dirty="0">
                <a:solidFill>
                  <a:schemeClr val="tx1"/>
                </a:solidFill>
                <a:effectLst/>
              </a:rPr>
              <a:t>: a </a:t>
            </a:r>
            <a:r>
              <a:rPr lang="pt-BR" sz="1600" b="1" i="0" dirty="0" err="1">
                <a:solidFill>
                  <a:schemeClr val="tx1"/>
                </a:solidFill>
                <a:effectLst/>
              </a:rPr>
              <a:t>modified</a:t>
            </a:r>
            <a:r>
              <a:rPr lang="pt-BR" sz="1600" b="1" i="0" dirty="0">
                <a:solidFill>
                  <a:schemeClr val="tx1"/>
                </a:solidFill>
                <a:effectLst/>
              </a:rPr>
              <a:t> </a:t>
            </a:r>
            <a:r>
              <a:rPr lang="pt-BR" sz="1600" b="1" i="0" dirty="0" err="1">
                <a:solidFill>
                  <a:schemeClr val="tx1"/>
                </a:solidFill>
                <a:effectLst/>
              </a:rPr>
              <a:t>Husserlian</a:t>
            </a:r>
            <a:r>
              <a:rPr lang="pt-BR" sz="1600" b="1" i="0" dirty="0">
                <a:solidFill>
                  <a:schemeClr val="tx1"/>
                </a:solidFill>
                <a:effectLst/>
              </a:rPr>
              <a:t> approach</a:t>
            </a:r>
            <a:r>
              <a:rPr lang="pt-BR" sz="1600" b="0" i="0" dirty="0">
                <a:solidFill>
                  <a:schemeClr val="tx1"/>
                </a:solidFill>
                <a:effectLst/>
              </a:rPr>
              <a:t>. Pittsburgh: </a:t>
            </a:r>
            <a:r>
              <a:rPr lang="pt-BR" sz="1600" b="0" i="0" dirty="0" err="1">
                <a:solidFill>
                  <a:schemeClr val="tx1"/>
                </a:solidFill>
                <a:effectLst/>
              </a:rPr>
              <a:t>Duquesne</a:t>
            </a:r>
            <a:r>
              <a:rPr lang="pt-BR" sz="1600" b="0" i="0" dirty="0">
                <a:solidFill>
                  <a:schemeClr val="tx1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chemeClr val="tx1"/>
                </a:solidFill>
                <a:effectLst/>
              </a:rPr>
              <a:t>University</a:t>
            </a:r>
            <a:r>
              <a:rPr lang="pt-BR" sz="1600" b="0" i="0" dirty="0">
                <a:solidFill>
                  <a:schemeClr val="tx1"/>
                </a:solidFill>
                <a:effectLst/>
              </a:rPr>
              <a:t> Press, 2009.</a:t>
            </a:r>
          </a:p>
          <a:p>
            <a:pPr indent="0" algn="l">
              <a:buNone/>
            </a:pPr>
            <a:r>
              <a:rPr lang="pt-BR" sz="1600" b="0" i="0" dirty="0">
                <a:solidFill>
                  <a:schemeClr val="tx1"/>
                </a:solidFill>
                <a:effectLst/>
              </a:rPr>
              <a:t>GIORGI, </a:t>
            </a:r>
            <a:r>
              <a:rPr lang="pt-BR" sz="1600" b="0" i="0" dirty="0" err="1">
                <a:solidFill>
                  <a:schemeClr val="tx1"/>
                </a:solidFill>
                <a:effectLst/>
              </a:rPr>
              <a:t>Amedeo</a:t>
            </a:r>
            <a:r>
              <a:rPr lang="pt-BR" sz="1600" b="0" i="0" dirty="0">
                <a:solidFill>
                  <a:schemeClr val="tx1"/>
                </a:solidFill>
                <a:effectLst/>
              </a:rPr>
              <a:t> (org.). </a:t>
            </a:r>
            <a:r>
              <a:rPr lang="pt-BR" sz="1600" b="1" i="0" dirty="0" err="1">
                <a:solidFill>
                  <a:schemeClr val="tx1"/>
                </a:solidFill>
                <a:effectLst/>
              </a:rPr>
              <a:t>Phenomenology</a:t>
            </a:r>
            <a:r>
              <a:rPr lang="pt-BR" sz="1600" b="1" i="0" dirty="0">
                <a:solidFill>
                  <a:schemeClr val="tx1"/>
                </a:solidFill>
                <a:effectLst/>
              </a:rPr>
              <a:t> </a:t>
            </a:r>
            <a:r>
              <a:rPr lang="pt-BR" sz="1600" b="1" i="0" dirty="0" err="1">
                <a:solidFill>
                  <a:schemeClr val="tx1"/>
                </a:solidFill>
                <a:effectLst/>
              </a:rPr>
              <a:t>and</a:t>
            </a:r>
            <a:r>
              <a:rPr lang="pt-BR" sz="1600" b="1" i="0" dirty="0">
                <a:solidFill>
                  <a:schemeClr val="tx1"/>
                </a:solidFill>
                <a:effectLst/>
              </a:rPr>
              <a:t> </a:t>
            </a:r>
            <a:r>
              <a:rPr lang="pt-BR" sz="1600" b="1" i="0" dirty="0" err="1">
                <a:solidFill>
                  <a:schemeClr val="tx1"/>
                </a:solidFill>
                <a:effectLst/>
              </a:rPr>
              <a:t>psychological</a:t>
            </a:r>
            <a:r>
              <a:rPr lang="pt-BR" sz="1600" b="1" i="0" dirty="0">
                <a:solidFill>
                  <a:schemeClr val="tx1"/>
                </a:solidFill>
                <a:effectLst/>
              </a:rPr>
              <a:t> </a:t>
            </a:r>
            <a:r>
              <a:rPr lang="pt-BR" sz="1600" b="1" i="0" dirty="0" err="1">
                <a:solidFill>
                  <a:schemeClr val="tx1"/>
                </a:solidFill>
                <a:effectLst/>
              </a:rPr>
              <a:t>research</a:t>
            </a:r>
            <a:r>
              <a:rPr lang="pt-BR" sz="1600" b="0" i="0" dirty="0">
                <a:solidFill>
                  <a:schemeClr val="tx1"/>
                </a:solidFill>
                <a:effectLst/>
              </a:rPr>
              <a:t>. Pittsburgh: </a:t>
            </a:r>
            <a:r>
              <a:rPr lang="pt-BR" sz="1600" b="0" i="0" dirty="0" err="1">
                <a:solidFill>
                  <a:schemeClr val="tx1"/>
                </a:solidFill>
                <a:effectLst/>
              </a:rPr>
              <a:t>Duquesne</a:t>
            </a:r>
            <a:r>
              <a:rPr lang="pt-BR" sz="1600" b="0" i="0" dirty="0">
                <a:solidFill>
                  <a:schemeClr val="tx1"/>
                </a:solidFill>
                <a:effectLst/>
              </a:rPr>
              <a:t> </a:t>
            </a:r>
            <a:r>
              <a:rPr lang="pt-BR" sz="1600" b="0" i="0" dirty="0" err="1">
                <a:solidFill>
                  <a:schemeClr val="tx1"/>
                </a:solidFill>
                <a:effectLst/>
              </a:rPr>
              <a:t>University</a:t>
            </a:r>
            <a:r>
              <a:rPr lang="pt-BR" sz="1600" b="0" i="0" dirty="0">
                <a:solidFill>
                  <a:schemeClr val="tx1"/>
                </a:solidFill>
                <a:effectLst/>
              </a:rPr>
              <a:t> Press, 1985.</a:t>
            </a:r>
          </a:p>
          <a:p>
            <a:pPr indent="0" algn="l">
              <a:buNone/>
            </a:pPr>
            <a:r>
              <a:rPr lang="pt-BR" sz="1600" b="0" i="0" dirty="0">
                <a:solidFill>
                  <a:schemeClr val="tx1"/>
                </a:solidFill>
                <a:effectLst/>
              </a:rPr>
              <a:t>MARTINS, Caio Fábio de Souza. </a:t>
            </a:r>
            <a:r>
              <a:rPr lang="pt-BR" sz="1600" b="1" i="0" dirty="0">
                <a:solidFill>
                  <a:schemeClr val="tx1"/>
                </a:solidFill>
                <a:effectLst/>
              </a:rPr>
              <a:t>O surgimento da obra Gestalt-</a:t>
            </a:r>
            <a:r>
              <a:rPr lang="pt-BR" sz="1600" b="1" i="0" dirty="0" err="1">
                <a:solidFill>
                  <a:schemeClr val="tx1"/>
                </a:solidFill>
                <a:effectLst/>
              </a:rPr>
              <a:t>Therapy</a:t>
            </a:r>
            <a:r>
              <a:rPr lang="pt-BR" sz="1600" b="1" i="0" dirty="0">
                <a:solidFill>
                  <a:schemeClr val="tx1"/>
                </a:solidFill>
                <a:effectLst/>
              </a:rPr>
              <a:t> pelo enfoque epistemológico</a:t>
            </a:r>
            <a:r>
              <a:rPr lang="pt-BR" sz="1600" b="0" i="0" dirty="0">
                <a:solidFill>
                  <a:schemeClr val="tx1"/>
                </a:solidFill>
                <a:effectLst/>
              </a:rPr>
              <a:t>. 2023. 90 f. Dissertação (Mestrado em Psicologia) – Universidade Federal de Goiás, Goiânia, 2023.</a:t>
            </a:r>
          </a:p>
          <a:p>
            <a:pPr indent="0" algn="l">
              <a:buNone/>
            </a:pPr>
            <a:r>
              <a:rPr lang="pt-BR" sz="1600" b="0" i="0" dirty="0">
                <a:solidFill>
                  <a:schemeClr val="tx1"/>
                </a:solidFill>
                <a:effectLst/>
              </a:rPr>
              <a:t>OLIVEIRA, Alinne da Silva. </a:t>
            </a:r>
            <a:r>
              <a:rPr lang="pt-BR" sz="1600" b="1" i="0" dirty="0">
                <a:solidFill>
                  <a:schemeClr val="tx1"/>
                </a:solidFill>
                <a:effectLst/>
              </a:rPr>
              <a:t>Sobre o sentido do trabalho: entre Frankl e </a:t>
            </a:r>
            <a:r>
              <a:rPr lang="pt-BR" sz="1600" b="1" i="0" dirty="0" err="1">
                <a:solidFill>
                  <a:schemeClr val="tx1"/>
                </a:solidFill>
                <a:effectLst/>
              </a:rPr>
              <a:t>Dejours</a:t>
            </a:r>
            <a:r>
              <a:rPr lang="pt-BR" sz="1600" b="0" i="0" dirty="0">
                <a:solidFill>
                  <a:schemeClr val="tx1"/>
                </a:solidFill>
                <a:effectLst/>
              </a:rPr>
              <a:t>. 2013. Trabalho de Conclusão de Curso (Graduação em Psicologia) – Universidade Estadual da Paraíba, Campina Grande, 2013.</a:t>
            </a:r>
            <a:endParaRPr lang="pt-BR" sz="1600" b="0" i="0" dirty="0">
              <a:solidFill>
                <a:srgbClr val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551746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9D92B9-7A3D-FBA3-488C-D7B0BFA681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76F035B0-44B3-CA2F-A232-976730FD5713}"/>
              </a:ext>
            </a:extLst>
          </p:cNvPr>
          <p:cNvSpPr/>
          <p:nvPr/>
        </p:nvSpPr>
        <p:spPr>
          <a:xfrm>
            <a:off x="0" y="0"/>
            <a:ext cx="3931920" cy="6858000"/>
          </a:xfrm>
          <a:prstGeom prst="rect">
            <a:avLst/>
          </a:prstGeom>
          <a:solidFill>
            <a:srgbClr val="1B5E48"/>
          </a:solidFill>
          <a:ln/>
        </p:spPr>
        <p:txBody>
          <a:bodyPr/>
          <a:lstStyle/>
          <a:p>
            <a:endParaRPr lang="pt-PT"/>
          </a:p>
        </p:txBody>
      </p:sp>
      <p:pic>
        <p:nvPicPr>
          <p:cNvPr id="3" name="Image 0" descr="/home/claude/work/logo_gt_transparent.png">
            <a:extLst>
              <a:ext uri="{FF2B5EF4-FFF2-40B4-BE49-F238E27FC236}">
                <a16:creationId xmlns:a16="http://schemas.microsoft.com/office/drawing/2014/main" id="{30B8F70C-DFF4-1752-F749-C22271A444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0160" y="640080"/>
            <a:ext cx="1371600" cy="1715368"/>
          </a:xfrm>
          <a:prstGeom prst="rect">
            <a:avLst/>
          </a:prstGeom>
        </p:spPr>
      </p:pic>
      <p:sp>
        <p:nvSpPr>
          <p:cNvPr id="4" name="Text 1">
            <a:extLst>
              <a:ext uri="{FF2B5EF4-FFF2-40B4-BE49-F238E27FC236}">
                <a16:creationId xmlns:a16="http://schemas.microsoft.com/office/drawing/2014/main" id="{87F3197D-6178-175D-9CD9-1948402CB317}"/>
              </a:ext>
            </a:extLst>
          </p:cNvPr>
          <p:cNvSpPr/>
          <p:nvPr/>
        </p:nvSpPr>
        <p:spPr>
          <a:xfrm>
            <a:off x="365760" y="2377440"/>
            <a:ext cx="320040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 Congresso Internacional de
Gestalt-terapia
IV Congresso Mineiro de Gestalt-terapia</a:t>
            </a:r>
            <a:endParaRPr lang="en-US" sz="1600" dirty="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515C2EBE-44D2-689A-6B29-952FBA3AB266}"/>
              </a:ext>
            </a:extLst>
          </p:cNvPr>
          <p:cNvSpPr/>
          <p:nvPr/>
        </p:nvSpPr>
        <p:spPr>
          <a:xfrm>
            <a:off x="365760" y="4491225"/>
            <a:ext cx="320040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400" b="1" i="1" dirty="0">
                <a:solidFill>
                  <a:srgbClr val="E7C9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"Entre Presenças e Ausências: Perspectivas Clínicas na Contemporaneidade</a:t>
            </a:r>
            <a:r>
              <a:rPr lang="en-US" sz="1200" i="1" dirty="0">
                <a:solidFill>
                  <a:srgbClr val="E7C9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</a:t>
            </a:r>
            <a:endParaRPr lang="en-US" sz="1200" dirty="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AB99F8E6-74EA-5763-DC88-07368A072908}"/>
              </a:ext>
            </a:extLst>
          </p:cNvPr>
          <p:cNvSpPr/>
          <p:nvPr/>
        </p:nvSpPr>
        <p:spPr>
          <a:xfrm>
            <a:off x="365760" y="5806440"/>
            <a:ext cx="3200400" cy="6858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150" dirty="0">
                <a:solidFill>
                  <a:srgbClr val="CFE3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 set. a 2 out. 2026</a:t>
            </a:r>
            <a:endParaRPr lang="en-US" sz="1150" dirty="0"/>
          </a:p>
          <a:p>
            <a:pPr marL="0" indent="0" algn="ctr">
              <a:lnSpc>
                <a:spcPct val="130000"/>
              </a:lnSpc>
              <a:buNone/>
            </a:pPr>
            <a:r>
              <a:rPr lang="en-US" sz="1150" dirty="0">
                <a:solidFill>
                  <a:srgbClr val="CFE3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UFMG • Belo Horizonte - MG</a:t>
            </a:r>
            <a:endParaRPr lang="en-US" sz="1150" dirty="0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AEC7E3F9-B568-8FF4-A70A-60A413D2D342}"/>
              </a:ext>
            </a:extLst>
          </p:cNvPr>
          <p:cNvSpPr/>
          <p:nvPr/>
        </p:nvSpPr>
        <p:spPr>
          <a:xfrm>
            <a:off x="4487917" y="1188722"/>
            <a:ext cx="7116775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pt-BR" sz="2500" b="1" i="0" dirty="0">
                <a:solidFill>
                  <a:srgbClr val="0F4F3D"/>
                </a:solidFill>
                <a:latin typeface="Georgia"/>
              </a:rPr>
              <a:t>OBRIGADO!</a:t>
            </a:r>
            <a:endParaRPr lang="en-US" sz="3000" dirty="0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FA2DDEFB-4C99-22F3-7A9B-E24E8128F6F7}"/>
              </a:ext>
            </a:extLst>
          </p:cNvPr>
          <p:cNvSpPr/>
          <p:nvPr/>
        </p:nvSpPr>
        <p:spPr>
          <a:xfrm>
            <a:off x="4523127" y="3020149"/>
            <a:ext cx="711677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pt-BR" sz="2000" b="0" dirty="0">
                <a:solidFill>
                  <a:srgbClr val="3A3A3A"/>
                </a:solidFill>
                <a:latin typeface="Calibri"/>
              </a:rPr>
              <a:t>CONTATOS:</a:t>
            </a:r>
          </a:p>
          <a:p>
            <a:pPr marL="0" indent="0" algn="l">
              <a:lnSpc>
                <a:spcPct val="100000"/>
              </a:lnSpc>
              <a:buNone/>
            </a:pPr>
            <a:r>
              <a:rPr lang="pt-BR" sz="2000" b="1" dirty="0">
                <a:solidFill>
                  <a:srgbClr val="3A3A3A"/>
                </a:solidFill>
                <a:latin typeface="Calibri"/>
              </a:rPr>
              <a:t>@</a:t>
            </a:r>
            <a:r>
              <a:rPr lang="pt-BR" sz="2000" b="1" dirty="0" err="1">
                <a:solidFill>
                  <a:srgbClr val="3A3A3A"/>
                </a:solidFill>
                <a:latin typeface="Calibri"/>
              </a:rPr>
              <a:t>caiofabiomartins</a:t>
            </a:r>
            <a:r>
              <a:rPr lang="pt-BR" sz="2000" dirty="0">
                <a:solidFill>
                  <a:srgbClr val="3A3A3A"/>
                </a:solidFill>
                <a:latin typeface="Calibri"/>
              </a:rPr>
              <a:t> nas redes sociais</a:t>
            </a:r>
          </a:p>
          <a:p>
            <a:pPr marL="0" indent="0" algn="l">
              <a:lnSpc>
                <a:spcPct val="100000"/>
              </a:lnSpc>
              <a:buNone/>
            </a:pPr>
            <a:r>
              <a:rPr lang="pt-BR" sz="2000" dirty="0">
                <a:solidFill>
                  <a:srgbClr val="3A3A3A"/>
                </a:solidFill>
                <a:latin typeface="Calibri"/>
                <a:hlinkClick r:id="rId4"/>
              </a:rPr>
              <a:t>contato@caiofabiomartins.com</a:t>
            </a:r>
            <a:endParaRPr lang="pt-BR" sz="2000" dirty="0">
              <a:solidFill>
                <a:srgbClr val="3A3A3A"/>
              </a:solidFill>
              <a:latin typeface="Calibri"/>
            </a:endParaRPr>
          </a:p>
          <a:p>
            <a:pPr marL="0" indent="0" algn="l">
              <a:lnSpc>
                <a:spcPct val="100000"/>
              </a:lnSpc>
              <a:buNone/>
            </a:pPr>
            <a:r>
              <a:rPr lang="pt-BR" sz="2000" dirty="0">
                <a:solidFill>
                  <a:srgbClr val="3A3A3A"/>
                </a:solidFill>
                <a:latin typeface="Calibri"/>
                <a:hlinkClick r:id="rId5"/>
              </a:rPr>
              <a:t>www.caiofabiomartins.org</a:t>
            </a:r>
            <a:endParaRPr lang="pt-BR" sz="2000" dirty="0">
              <a:solidFill>
                <a:srgbClr val="3A3A3A"/>
              </a:solidFill>
              <a:latin typeface="Calibri"/>
            </a:endParaRPr>
          </a:p>
          <a:p>
            <a:pPr marL="0" indent="0" algn="l">
              <a:lnSpc>
                <a:spcPct val="100000"/>
              </a:lnSpc>
              <a:buNone/>
            </a:pPr>
            <a:endParaRPr lang="pt-BR" sz="2000" dirty="0">
              <a:solidFill>
                <a:srgbClr val="3A3A3A"/>
              </a:solidFill>
              <a:latin typeface="Calibri"/>
            </a:endParaRPr>
          </a:p>
          <a:p>
            <a:pPr marL="0" indent="0" algn="l">
              <a:lnSpc>
                <a:spcPct val="100000"/>
              </a:lnSpc>
              <a:buNone/>
            </a:pPr>
            <a:endParaRPr lang="en-US" sz="2000" dirty="0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3955D764-0670-DCA4-F95C-56AE302134E8}"/>
              </a:ext>
            </a:extLst>
          </p:cNvPr>
          <p:cNvSpPr/>
          <p:nvPr/>
        </p:nvSpPr>
        <p:spPr>
          <a:xfrm>
            <a:off x="4572000" y="3931920"/>
            <a:ext cx="7116775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pt-BR" sz="1500" b="1" dirty="0">
                <a:solidFill>
                  <a:srgbClr val="3A3A3A"/>
                </a:solidFill>
                <a:latin typeface="Calibri"/>
              </a:rPr>
              <a:t>Me. Caio Fábio de Souza Martins (Doutorando – Psicologia)</a:t>
            </a:r>
            <a:endParaRPr lang="pt-BR" sz="1500" dirty="0"/>
          </a:p>
          <a:p>
            <a:pPr algn="l">
              <a:lnSpc>
                <a:spcPct val="125000"/>
              </a:lnSpc>
            </a:pPr>
            <a:r>
              <a:rPr lang="pt-BR" sz="1500" b="0" dirty="0">
                <a:solidFill>
                  <a:srgbClr val="3A3A3A"/>
                </a:solidFill>
                <a:latin typeface="Calibri"/>
              </a:rPr>
              <a:t>IPOG • PUC Goiás</a:t>
            </a:r>
          </a:p>
          <a:p>
            <a:pPr algn="l">
              <a:lnSpc>
                <a:spcPct val="125000"/>
              </a:lnSpc>
            </a:pPr>
            <a:r>
              <a:rPr lang="pt-BR" sz="1500" b="0" dirty="0">
                <a:solidFill>
                  <a:srgbClr val="3A3A3A"/>
                </a:solidFill>
                <a:latin typeface="Calibri"/>
              </a:rPr>
              <a:t>Fenomenologia, Trabalho e Organizações</a:t>
            </a:r>
          </a:p>
        </p:txBody>
      </p:sp>
      <p:pic>
        <p:nvPicPr>
          <p:cNvPr id="10" name="Image 1" descr="/home/claude/work/logo_strip_v4.png">
            <a:extLst>
              <a:ext uri="{FF2B5EF4-FFF2-40B4-BE49-F238E27FC236}">
                <a16:creationId xmlns:a16="http://schemas.microsoft.com/office/drawing/2014/main" id="{445567A6-2F26-ED45-62AE-FAE6E31987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5900868"/>
            <a:ext cx="3749040" cy="637092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3B12A8DD-86EE-82E6-C3BD-C1AA404BCB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49028" y="6064469"/>
            <a:ext cx="1277212" cy="473491"/>
          </a:xfrm>
          <a:prstGeom prst="rect">
            <a:avLst/>
          </a:prstGeom>
        </p:spPr>
      </p:pic>
      <p:sp>
        <p:nvSpPr>
          <p:cNvPr id="13" name="Text 6">
            <a:extLst>
              <a:ext uri="{FF2B5EF4-FFF2-40B4-BE49-F238E27FC236}">
                <a16:creationId xmlns:a16="http://schemas.microsoft.com/office/drawing/2014/main" id="{EFABFC98-53F6-93B0-034B-FFB7A926AA26}"/>
              </a:ext>
            </a:extLst>
          </p:cNvPr>
          <p:cNvSpPr/>
          <p:nvPr/>
        </p:nvSpPr>
        <p:spPr>
          <a:xfrm>
            <a:off x="10685663" y="5671907"/>
            <a:ext cx="1292147" cy="2690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pt-BR" sz="1500" b="1" dirty="0">
                <a:solidFill>
                  <a:srgbClr val="3A3A3A"/>
                </a:solidFill>
                <a:latin typeface="Calibri"/>
              </a:rPr>
              <a:t>FOMENTO:</a:t>
            </a:r>
            <a:endParaRPr sz="1500" b="0" dirty="0">
              <a:solidFill>
                <a:srgbClr val="3A3A3A"/>
              </a:solidFill>
              <a:latin typeface="Calibri"/>
            </a:endParaRPr>
          </a:p>
        </p:txBody>
      </p:sp>
      <p:sp>
        <p:nvSpPr>
          <p:cNvPr id="14" name="Text 6">
            <a:extLst>
              <a:ext uri="{FF2B5EF4-FFF2-40B4-BE49-F238E27FC236}">
                <a16:creationId xmlns:a16="http://schemas.microsoft.com/office/drawing/2014/main" id="{A9C73A3D-D30F-1E49-6726-82083651E78F}"/>
              </a:ext>
            </a:extLst>
          </p:cNvPr>
          <p:cNvSpPr/>
          <p:nvPr/>
        </p:nvSpPr>
        <p:spPr>
          <a:xfrm>
            <a:off x="10838063" y="5824307"/>
            <a:ext cx="1292147" cy="2690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25000"/>
              </a:lnSpc>
              <a:buNone/>
            </a:pPr>
            <a:endParaRPr sz="1500" b="0" dirty="0">
              <a:solidFill>
                <a:srgbClr val="3A3A3A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04661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1061</Words>
  <Application>Microsoft Macintosh PowerPoint</Application>
  <PresentationFormat>Widescreen</PresentationFormat>
  <Paragraphs>88</Paragraphs>
  <Slides>10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4" baseType="lpstr">
      <vt:lpstr>Arial</vt:lpstr>
      <vt:lpstr>Calibri</vt:lpstr>
      <vt:lpstr>Georgia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padrão de apresentação - Opção 2</dc:title>
  <dc:subject>PptxGenJS Presentation</dc:subject>
  <dc:creator>I Congresso Internacional de Gestalt-terapia</dc:creator>
  <cp:lastModifiedBy>CAIO FABIO DE SOUZA MARTINS</cp:lastModifiedBy>
  <cp:revision>6</cp:revision>
  <dcterms:created xsi:type="dcterms:W3CDTF">2026-08-26T01:37:09Z</dcterms:created>
  <dcterms:modified xsi:type="dcterms:W3CDTF">2026-10-02T11:35:36Z</dcterms:modified>
</cp:coreProperties>
</file>